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792">
          <p15:clr>
            <a:srgbClr val="A4A3A4"/>
          </p15:clr>
        </p15:guide>
        <p15:guide id="3" pos="208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qSX5wBdWSV99DT6Bla0WyLKMi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C68C89-F810-4B3B-B980-61F06AA9C8FC}">
  <a:tblStyle styleId="{DDC68C89-F810-4B3B-B980-61F06AA9C8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3720"/>
        <p:guide orient="horz" pos="792"/>
        <p:guide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3888" y="211693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3888" y="1124743"/>
            <a:ext cx="788670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2000"/>
              <a:buNone/>
              <a:defRPr sz="2000">
                <a:solidFill>
                  <a:srgbClr val="8888C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800"/>
              <a:buNone/>
              <a:defRPr sz="1800">
                <a:solidFill>
                  <a:srgbClr val="8888C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">
  <p:cSld name="1_COVER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743326" y="3771900"/>
            <a:ext cx="4767262" cy="180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5586414" y="2674143"/>
            <a:ext cx="2924174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2000"/>
              <a:buNone/>
              <a:defRPr sz="2000">
                <a:solidFill>
                  <a:srgbClr val="8888C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800"/>
              <a:buNone/>
              <a:defRPr sz="1800">
                <a:solidFill>
                  <a:srgbClr val="8888C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C0"/>
              </a:buClr>
              <a:buSzPts val="1600"/>
              <a:buNone/>
              <a:defRPr sz="1600">
                <a:solidFill>
                  <a:srgbClr val="8888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BCC9C9">
            <a:alpha val="22745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-1" y="0"/>
            <a:ext cx="3443035" cy="6886070"/>
          </a:xfrm>
          <a:custGeom>
            <a:avLst/>
            <a:gdLst/>
            <a:ahLst/>
            <a:cxnLst/>
            <a:rect l="l" t="t" r="r" b="b"/>
            <a:pathLst>
              <a:path w="3410296" h="6820592" extrusionOk="0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275" y="6515828"/>
            <a:ext cx="1529797" cy="2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"/>
          <p:cNvSpPr/>
          <p:nvPr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>
            <a:noFill/>
          </a:ln>
        </p:spPr>
        <p:txBody>
          <a:bodyPr spcFirstLastPara="1" wrap="square" lIns="0" tIns="0" rIns="0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7"/>
          <p:cNvGrpSpPr/>
          <p:nvPr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oogle Shape;25;p7"/>
            <p:cNvGrpSpPr/>
            <p:nvPr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6" name="Google Shape;26;p7"/>
              <p:cNvSpPr/>
              <p:nvPr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1828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LEVEL 1</a:t>
                </a:r>
                <a:r>
                  <a:rPr lang="en-US" sz="3600" b="1" i="0" u="none" strike="noStrike" cap="non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4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8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7"/>
              <p:cNvSpPr/>
              <p:nvPr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73150" rIns="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Launching</a:t>
                </a: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" name="Google Shape;2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546"/>
              </a:buClr>
              <a:buSzPts val="4000"/>
              <a:buFont typeface="Arial"/>
              <a:buNone/>
              <a:defRPr sz="4000">
                <a:solidFill>
                  <a:srgbClr val="434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95672" y="2010568"/>
            <a:ext cx="5019704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BCC9C9">
            <a:alpha val="22745"/>
          </a:srgb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546"/>
              </a:buClr>
              <a:buSzPts val="4000"/>
              <a:buFont typeface="Arial"/>
              <a:buNone/>
              <a:defRPr sz="4000">
                <a:solidFill>
                  <a:srgbClr val="434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695672" y="2010568"/>
            <a:ext cx="5019704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3410296" cy="6820592"/>
          </a:xfrm>
          <a:custGeom>
            <a:avLst/>
            <a:gdLst/>
            <a:ahLst/>
            <a:cxnLst/>
            <a:rect l="l" t="t" r="r" b="b"/>
            <a:pathLst>
              <a:path w="3410296" h="6820592" extrusionOk="0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75" y="6515828"/>
            <a:ext cx="1529797" cy="239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8"/>
          <p:cNvGrpSpPr/>
          <p:nvPr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39" name="Google Shape;39;p8"/>
            <p:cNvGrpSpPr/>
            <p:nvPr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40" name="Google Shape;40;p8"/>
              <p:cNvSpPr/>
              <p:nvPr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1828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LEVEL 1</a:t>
                </a:r>
                <a:r>
                  <a:rPr lang="en-US" sz="3600" b="1" i="0" u="none" strike="noStrike" cap="none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4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8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73150" rIns="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Launching</a:t>
                </a: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" name="Google Shape;4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BCC9C9">
            <a:alpha val="22745"/>
          </a:srgbClr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75" y="6515828"/>
            <a:ext cx="1529797" cy="23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with icon">
  <p:cSld name="1_Title Only with ic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0580" y="541387"/>
            <a:ext cx="690107" cy="69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54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5275" y="6515828"/>
            <a:ext cx="1529797" cy="2397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5275" y="6515828"/>
            <a:ext cx="1529797" cy="2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54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5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345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567" y="302299"/>
            <a:ext cx="9019304" cy="864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79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4968">
          <p15:clr>
            <a:srgbClr val="F26B43"/>
          </p15:clr>
        </p15:guide>
        <p15:guide id="9" pos="51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"/>
          <p:cNvGraphicFramePr/>
          <p:nvPr/>
        </p:nvGraphicFramePr>
        <p:xfrm>
          <a:off x="0" y="394122"/>
          <a:ext cx="9144000" cy="646385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33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0050"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1</a:t>
                      </a:r>
                      <a:b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LAUNCHING</a:t>
                      </a: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3600" b="1" i="0" u="none" strike="noStrike" cap="none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 Narrow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DIMENSION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2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STABILIZING</a:t>
                      </a: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36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0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Identify co-sponsors</a:t>
                      </a:r>
                      <a:endParaRPr dirty="0"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Sponsorship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visibly support UBT to department (send announcement email, visit, attend UBT meetings, etc.)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2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Identify co-leads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Leadership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use PtP tool at  bimonthly coco meetings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 advance UBT (ex. from L2-L3)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and co-leads complete UBT Training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complete LWB (3-hour) 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and co-leads trained on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Innovation Station UBT board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complete Interest-Based Problem-Solving (30-minute) training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Department oriented to UBT model  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Select UBTC members who represent a diverse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range of caregivers, department roles and shifts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Engagement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solicits input from department on potential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projects for improvement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25">
                <a:tc rowSpan="2"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At first UBT meeting, UBTC members choose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regular meeting time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Process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meets regularly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jointly prepare for UBT meetings  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60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Complete UBT Charter and upload to Innovation Station 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Use of Tools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uses UBT Board on Innovation Station to guide meetings, record activity, update co-sponsors, and record all ideas / projects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025">
                <a:tc rowSpan="2"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Orient UBTC members to department-level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True North metrics and current performance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Goals / Performance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proposes at least 1 project for consideration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for UMMH Seed Program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selects 2-3 measurable projects related to department goals 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 PROGRESS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1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88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Narrow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Status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96" name="Google Shape;96;p1"/>
          <p:cNvCxnSpPr/>
          <p:nvPr/>
        </p:nvCxnSpPr>
        <p:spPr>
          <a:xfrm>
            <a:off x="4132907" y="947459"/>
            <a:ext cx="87818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1" y="491783"/>
            <a:ext cx="493776" cy="4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8732" y="491783"/>
            <a:ext cx="493776" cy="493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" name="Google Shape;99;p1"/>
          <p:cNvGraphicFramePr/>
          <p:nvPr/>
        </p:nvGraphicFramePr>
        <p:xfrm>
          <a:off x="1" y="-3030"/>
          <a:ext cx="9144000" cy="39625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9035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0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Google Shape;100;p1"/>
          <p:cNvGraphicFramePr/>
          <p:nvPr>
            <p:extLst>
              <p:ext uri="{D42A27DB-BD31-4B8C-83A1-F6EECF244321}">
                <p14:modId xmlns:p14="http://schemas.microsoft.com/office/powerpoint/2010/main" val="3215060099"/>
              </p:ext>
            </p:extLst>
          </p:nvPr>
        </p:nvGraphicFramePr>
        <p:xfrm>
          <a:off x="1" y="16020"/>
          <a:ext cx="9144000" cy="36577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PATH TO PERFORMANCE: TWO-LEVEL LOOK CHECKLIST</a:t>
                      </a:r>
                      <a:endParaRPr sz="1800" b="0" i="0" u="none" strike="noStrike" cap="none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9035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F90CA98-C30C-4FCF-94CD-47EDB7A891E4}"/>
              </a:ext>
            </a:extLst>
          </p:cNvPr>
          <p:cNvSpPr txBox="1"/>
          <p:nvPr/>
        </p:nvSpPr>
        <p:spPr>
          <a:xfrm>
            <a:off x="3406210" y="522012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5BAC9-0CFB-4000-9933-F77EAE21BE66}"/>
              </a:ext>
            </a:extLst>
          </p:cNvPr>
          <p:cNvSpPr txBox="1"/>
          <p:nvPr/>
        </p:nvSpPr>
        <p:spPr>
          <a:xfrm>
            <a:off x="8591132" y="522012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2"/>
          <p:cNvGraphicFramePr/>
          <p:nvPr/>
        </p:nvGraphicFramePr>
        <p:xfrm>
          <a:off x="1" y="263307"/>
          <a:ext cx="9144000" cy="660178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33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25"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2</a:t>
                      </a:r>
                      <a:b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STABILIZING</a:t>
                      </a: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0263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02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 Narrow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DIMENSION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3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IMPROVING</a:t>
                      </a:r>
                      <a:endParaRPr sz="36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975E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9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75">
                <a:tc rowSpan="2"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visibly support UBT to department (send announcement email, visit, attend UBT meetings, etc.)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Sponsorship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and co-leads participate in coco meetings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provide input and ongoing guidance on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projects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use PtP tool at  bimonthly coco meetings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 advance UBT (ex. from L2-L3)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Leadership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viewed by department and co-sponsors as jointly leading UBT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7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complete LWB (3-hour) training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complete LYB 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complete Interest-Based Problem-Solving (30-minute) training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able to orient new UBTC members to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Interest-Based Problem-Solving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solicits input from department on potential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projects for improvement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Engagement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Department staff receives regular updates on what</a:t>
                      </a:r>
                      <a:b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is working on and results</a:t>
                      </a: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meets regularly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Process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jointly facilitate UBT meetings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jointly prepare for UBT meetings  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seek input from and delegate tasks to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925">
                <a:tc rowSpan="2"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uses UBT Board on Innovation Station to guide meetings, record activity, update co-sponsors, and record all ideas / projects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Use of Tools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work with coach to determine measurement plan for each project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uses UBT Board to track projects and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metrics, guide meetings, and update co-sponsors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and department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proposes at least 1 project for consideration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for UMMH Seed Program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Goals / Performance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completes two PDSA improvement cycles on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at least 2 projects 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selects 2-3 measurable projects related to department goals </a:t>
                      </a:r>
                      <a:endParaRPr/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demonstrates at least 1 measurable improvement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7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1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Narrow"/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Status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08" name="Google Shape;108;p2"/>
          <p:cNvCxnSpPr/>
          <p:nvPr/>
        </p:nvCxnSpPr>
        <p:spPr>
          <a:xfrm>
            <a:off x="4132907" y="844650"/>
            <a:ext cx="87818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1" y="405194"/>
            <a:ext cx="489079" cy="48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682" y="405194"/>
            <a:ext cx="493776" cy="493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/>
        </p:nvGraphicFramePr>
        <p:xfrm>
          <a:off x="1" y="-3030"/>
          <a:ext cx="9144000" cy="36577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PATH TO PERFORMANCE: TWO-LEVEL LOOK CHECKLIST</a:t>
                      </a:r>
                      <a:endParaRPr sz="1800" b="0" i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9035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0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883FB7-482B-48E6-9239-482191A1F73D}"/>
              </a:ext>
            </a:extLst>
          </p:cNvPr>
          <p:cNvSpPr txBox="1"/>
          <p:nvPr/>
        </p:nvSpPr>
        <p:spPr>
          <a:xfrm>
            <a:off x="3406210" y="408795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74EF9-267B-4CAB-912A-C9B141D0BB95}"/>
              </a:ext>
            </a:extLst>
          </p:cNvPr>
          <p:cNvSpPr txBox="1"/>
          <p:nvPr/>
        </p:nvSpPr>
        <p:spPr>
          <a:xfrm>
            <a:off x="8591132" y="400086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3"/>
          <p:cNvGraphicFramePr/>
          <p:nvPr/>
        </p:nvGraphicFramePr>
        <p:xfrm>
          <a:off x="1" y="263307"/>
          <a:ext cx="9144000" cy="660178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25"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3</a:t>
                      </a:r>
                      <a:br>
                        <a:rPr lang="en-US" sz="12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IMPROVING</a:t>
                      </a:r>
                      <a:endParaRPr sz="32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975E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9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 Narrow"/>
                        <a:buNone/>
                      </a:pPr>
                      <a:r>
                        <a:rPr lang="en-US" sz="105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DIMENSION</a:t>
                      </a:r>
                      <a:endParaRPr sz="11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4</a:t>
                      </a:r>
                      <a:br>
                        <a:rPr lang="en-US" sz="14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HIGH-PERFORMING</a:t>
                      </a:r>
                      <a:endParaRPr sz="36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69A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6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and co-leads participate in coco meetings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Sponsorship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check UBT Board monthly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75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provide input and ongoing guidance on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projects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regularly ask co-leads about UBT in 1:1s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viewed by department and co-sponsors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as jointly leading UBT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Leadership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Trust is developed such that  UBT meetings can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proceed without either co-lead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complete LYB training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Majority of UBTC completes  LYB, Standard Work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for Respect, and Speed of Trust 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able to orient new UBTC members to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Interest-Based Problem-Solving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complete Leading at  the Speed of Trust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and Crucial Conversations 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Department staff receives regular updates on what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is working on and results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Engagement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Department staff feel connected to UBT, receive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regular updates on project progress, and are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regularly consulted 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 jointly facilitate UBT meetings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Process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able to work through UBTC disagreements using Interest-Based Problem-Solving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seek input from and delegate tasks to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work with coach to determine measurement plan for each project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Use of Tools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celebrate successes and one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another regularly (ex. UMatter Central)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uses UBT Board to track projects and metrics, guide meetings, and update co-sponsors and department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completes two PDSA improvement cycles on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at least 2 projects </a:t>
                      </a:r>
                      <a:endParaRPr/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Goals / Performance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demonstrates at least 2 measurable and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sustained improvements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demonstrates at least 1 measurable improvement</a:t>
                      </a:r>
                      <a:endParaRPr/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1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Narrow"/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Status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19" name="Google Shape;119;p3"/>
          <p:cNvCxnSpPr/>
          <p:nvPr/>
        </p:nvCxnSpPr>
        <p:spPr>
          <a:xfrm>
            <a:off x="4132907" y="844650"/>
            <a:ext cx="87818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1" y="405194"/>
            <a:ext cx="493776" cy="4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272" y="405194"/>
            <a:ext cx="493776" cy="493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3"/>
          <p:cNvGraphicFramePr/>
          <p:nvPr/>
        </p:nvGraphicFramePr>
        <p:xfrm>
          <a:off x="1" y="-3030"/>
          <a:ext cx="9144000" cy="36577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PATH TO PERFORMANCE: TWO-LEVEL LOOK CHECKLIST</a:t>
                      </a:r>
                      <a:endParaRPr sz="1800" b="0" i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9035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0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019354-6235-4970-8E65-2B59EA2143E1}"/>
              </a:ext>
            </a:extLst>
          </p:cNvPr>
          <p:cNvSpPr txBox="1"/>
          <p:nvPr/>
        </p:nvSpPr>
        <p:spPr>
          <a:xfrm>
            <a:off x="3441046" y="408795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B7CF8-5D56-45CF-9509-F5BE98BE8CD7}"/>
              </a:ext>
            </a:extLst>
          </p:cNvPr>
          <p:cNvSpPr txBox="1"/>
          <p:nvPr/>
        </p:nvSpPr>
        <p:spPr>
          <a:xfrm>
            <a:off x="8591132" y="408795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4"/>
          <p:cNvGraphicFramePr/>
          <p:nvPr/>
        </p:nvGraphicFramePr>
        <p:xfrm>
          <a:off x="1" y="263306"/>
          <a:ext cx="9144000" cy="6585215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700"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4</a:t>
                      </a:r>
                      <a:br>
                        <a:rPr lang="en-US" sz="1200" b="0" i="0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HIGH-PERFORMING</a:t>
                      </a:r>
                      <a:endParaRPr sz="3200" b="1" i="0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69A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6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 Narrow"/>
                        <a:buNone/>
                      </a:pPr>
                      <a:r>
                        <a:rPr lang="en-US" sz="105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DIMENSION</a:t>
                      </a:r>
                      <a:endParaRPr sz="11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rgbClr val="9F975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68738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5</a:t>
                      </a:r>
                      <a:br>
                        <a:rPr lang="en-US" sz="1400" b="0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6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HIGH-PERFORMING</a:t>
                      </a:r>
                      <a:endParaRPr sz="3600" b="1" i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182875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446E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91450" marB="914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4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check UBT Board monthly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Sponsorship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challenge UBT to work on larger-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scale problems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Co-sponsors regularly ask co-leads about UBT in 1:1s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4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Trust is developed such that  UBT meetings can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proceed without either co-lead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Leadership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Trust is developed such that UBT meetings can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proceed without both co-leads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6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Majority of UBTC completes  LYB, Standard Work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for Respect, and Speed of Trust training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pursuing LGB 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5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complete Leading at  the Speed of Trust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and Crucial Conversations training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Majority of UBTC members complete some level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of DEIB training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0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Department staff feel connected to UBT, receive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regular updates on project progress, and are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regularly consulted </a:t>
                      </a:r>
                      <a:endParaRPr/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Engagement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is primary coordinator of improvement work across department 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00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Co-leads able to work through UBTC disagreements using Interest-Based Problem-Solving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Process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4686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 addition to improvement projects, UBT also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working to resolve emerging department issues, including staffing / budget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7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UBTC members celebrate successes and one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another regularly (ex. UMatter Central)</a:t>
                      </a: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Use of Tools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can employ A3 methodology on UBT projects 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and department-level problems </a:t>
                      </a:r>
                      <a:endParaRPr/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275">
                <a:tc rowSpan="2"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demonstrates at least 2 measurable and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sustained improvements</a:t>
                      </a:r>
                      <a:endParaRPr/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Goals / Performance 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is impacting at least one department-level 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True North metric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has been nominated at least once for the</a:t>
                      </a:r>
                      <a:b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n-US" sz="1200" b="0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UMMH Seed Program </a:t>
                      </a:r>
                      <a:endParaRPr/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1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66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Arial Narrow"/>
                        <a:buNone/>
                      </a:pPr>
                      <a:r>
                        <a:rPr lang="en-US" sz="1200" b="1" i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Level Status</a:t>
                      </a:r>
                      <a:endParaRPr/>
                    </a:p>
                  </a:txBody>
                  <a:tcPr marL="91450" marR="45725" marT="64000" marB="64000" anchor="ctr">
                    <a:lnL w="12700" cap="flat" cmpd="sng">
                      <a:solidFill>
                        <a:srgbClr val="746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546"/>
                        </a:buClr>
                        <a:buSzPts val="1200"/>
                        <a:buFont typeface="NTR"/>
                        <a:buNone/>
                      </a:pPr>
                      <a:endParaRPr sz="1200" b="0" i="0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0" marT="64000" marB="64000" anchor="ctr">
                    <a:lnL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C446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29" name="Google Shape;129;p4"/>
          <p:cNvCxnSpPr/>
          <p:nvPr/>
        </p:nvCxnSpPr>
        <p:spPr>
          <a:xfrm>
            <a:off x="4132907" y="844650"/>
            <a:ext cx="87818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1" y="405194"/>
            <a:ext cx="493776" cy="4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6420" y="405194"/>
            <a:ext cx="493776" cy="493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4"/>
          <p:cNvGraphicFramePr/>
          <p:nvPr/>
        </p:nvGraphicFramePr>
        <p:xfrm>
          <a:off x="1" y="-3030"/>
          <a:ext cx="9144000" cy="365770"/>
        </p:xfrm>
        <a:graphic>
          <a:graphicData uri="http://schemas.openxmlformats.org/drawingml/2006/table">
            <a:tbl>
              <a:tblPr>
                <a:noFill/>
                <a:tableStyleId>{DDC68C89-F810-4B3B-B980-61F06AA9C8FC}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UBT PATH TO PERFORMANCE: TWO-LEVEL LOOK CHECKLIST</a:t>
                      </a:r>
                      <a:endParaRPr sz="1800" b="0" i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9035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0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37652D-DB34-40E3-A127-0BB50BEF04B7}"/>
              </a:ext>
            </a:extLst>
          </p:cNvPr>
          <p:cNvSpPr txBox="1"/>
          <p:nvPr/>
        </p:nvSpPr>
        <p:spPr>
          <a:xfrm>
            <a:off x="3441046" y="417504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65027-C000-415C-84C5-A84AC12A18E3}"/>
              </a:ext>
            </a:extLst>
          </p:cNvPr>
          <p:cNvSpPr txBox="1"/>
          <p:nvPr/>
        </p:nvSpPr>
        <p:spPr>
          <a:xfrm>
            <a:off x="8591132" y="417504"/>
            <a:ext cx="3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r>
              <a:rPr lang="en-US" sz="32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MH UBT TEMPLATE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On-screen Show (4:3)</PresentationFormat>
  <Paragraphs>137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NTR</vt:lpstr>
      <vt:lpstr>Wingdings</vt:lpstr>
      <vt:lpstr>Arial Narrow</vt:lpstr>
      <vt:lpstr>Arial</vt:lpstr>
      <vt:lpstr>Calibri</vt:lpstr>
      <vt:lpstr>LEVEL 1__LAUNCHING</vt:lpstr>
      <vt:lpstr>UMMH UBT 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McGurk</dc:creator>
  <cp:lastModifiedBy>Laura</cp:lastModifiedBy>
  <cp:revision>1</cp:revision>
  <dcterms:created xsi:type="dcterms:W3CDTF">2021-12-07T02:32:55Z</dcterms:created>
  <dcterms:modified xsi:type="dcterms:W3CDTF">2022-02-10T00:21:31Z</dcterms:modified>
</cp:coreProperties>
</file>