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  <p:sldMasterId id="2147483720" r:id="rId2"/>
    <p:sldMasterId id="2147483747" r:id="rId3"/>
    <p:sldMasterId id="2147483767" r:id="rId4"/>
    <p:sldMasterId id="2147483776" r:id="rId5"/>
  </p:sldMasterIdLst>
  <p:notesMasterIdLst>
    <p:notesMasterId r:id="rId7"/>
  </p:notesMasterIdLst>
  <p:sldIdLst>
    <p:sldId id="21457266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881"/>
    <a:srgbClr val="E6E6E6"/>
    <a:srgbClr val="ED662F"/>
    <a:srgbClr val="0D047C"/>
    <a:srgbClr val="960263"/>
    <a:srgbClr val="6ED2E5"/>
    <a:srgbClr val="878B8D"/>
    <a:srgbClr val="7F7F7F"/>
    <a:srgbClr val="D0C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0" autoAdjust="0"/>
    <p:restoredTop sz="96229" autoAdjust="0"/>
  </p:normalViewPr>
  <p:slideViewPr>
    <p:cSldViewPr snapToGrid="0" snapToObjects="1">
      <p:cViewPr varScale="1">
        <p:scale>
          <a:sx n="116" d="100"/>
          <a:sy n="116" d="100"/>
        </p:scale>
        <p:origin x="1872" y="96"/>
      </p:cViewPr>
      <p:guideLst>
        <p:guide orient="horz" pos="3720"/>
        <p:guide orient="horz" pos="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53DC-F1FB-AB47-B029-1881A5EAC83B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6F54-E0BE-5F49-8138-28583923F1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7662" y="6488475"/>
            <a:ext cx="609601" cy="320040"/>
          </a:xfrm>
          <a:prstGeom prst="rect">
            <a:avLst/>
          </a:prstGeo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3B569-85E2-6343-8807-8472903C6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AC0E4-826F-C14B-A000-CB386ED8C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75CCC-DCD8-1F49-B6BA-8EE7514E2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6FFE7E-9787-394B-B994-CE0B5226F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54781-2650-5A4B-AF8D-84DBD0648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23">
            <a:extLst>
              <a:ext uri="{FF2B5EF4-FFF2-40B4-BE49-F238E27FC236}">
                <a16:creationId xmlns:a16="http://schemas.microsoft.com/office/drawing/2014/main" id="{066B44A1-73C5-8646-BC6A-F4AF890AB1DF}"/>
              </a:ext>
            </a:extLst>
          </p:cNvPr>
          <p:cNvSpPr/>
          <p:nvPr userDrawn="1"/>
        </p:nvSpPr>
        <p:spPr>
          <a:xfrm>
            <a:off x="-1" y="0"/>
            <a:ext cx="3443035" cy="6886070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F676DC8-8E19-BB4A-83DD-13112795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A5442533-A6EE-EA41-992B-6EC1CAEB57AB}"/>
              </a:ext>
            </a:extLst>
          </p:cNvPr>
          <p:cNvSpPr/>
          <p:nvPr userDrawn="1"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 w="38100">
            <a:noFill/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8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98C6AD-F526-404D-A11F-57C1D94EF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231CF-EF39-1D4C-831F-A9249459E154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3B29E3-08B0-7E43-8EF3-B6E51DA11A16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CB972EEB-E4E2-0143-9E2F-9EC0AFA4EB46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7FFB885E-D26A-1F4C-9D2A-A4DC207D1A6D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909F96-35D9-8143-819C-037942AFA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7F0A503-ACE4-6B49-BBE4-BFB26CCC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0AAE0B-2872-0642-86AA-33AAC96B1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2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843251-0161-844F-A0E9-4CEAE9234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6" y="3771900"/>
            <a:ext cx="4767262" cy="1809977"/>
          </a:xfrm>
          <a:prstGeom prst="rect">
            <a:avLst/>
          </a:prstGeom>
        </p:spPr>
        <p:txBody>
          <a:bodyPr rIns="0" anchor="t" anchorCtr="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FC30DB-4305-FD47-AA69-561FD67E7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6414" y="2674143"/>
            <a:ext cx="2924174" cy="823914"/>
          </a:xfrm>
        </p:spPr>
        <p:txBody>
          <a:bodyPr anchor="b" anchorCtr="0"/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23">
            <a:extLst>
              <a:ext uri="{FF2B5EF4-FFF2-40B4-BE49-F238E27FC236}">
                <a16:creationId xmlns:a16="http://schemas.microsoft.com/office/drawing/2014/main" id="{066B44A1-73C5-8646-BC6A-F4AF890AB1DF}"/>
              </a:ext>
            </a:extLst>
          </p:cNvPr>
          <p:cNvSpPr/>
          <p:nvPr userDrawn="1"/>
        </p:nvSpPr>
        <p:spPr>
          <a:xfrm>
            <a:off x="-1" y="0"/>
            <a:ext cx="3443035" cy="6886070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F676DC8-8E19-BB4A-83DD-13112795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A5442533-A6EE-EA41-992B-6EC1CAEB57AB}"/>
              </a:ext>
            </a:extLst>
          </p:cNvPr>
          <p:cNvSpPr/>
          <p:nvPr userDrawn="1"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 w="38100">
            <a:noFill/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8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98C6AD-F526-404D-A11F-57C1D94EF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231CF-EF39-1D4C-831F-A9249459E154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3B29E3-08B0-7E43-8EF3-B6E51DA11A16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CB972EEB-E4E2-0143-9E2F-9EC0AFA4EB46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7FFB885E-D26A-1F4C-9D2A-A4DC207D1A6D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909F96-35D9-8143-819C-037942AFA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7F0A503-ACE4-6B49-BBE4-BFB26CCC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0AAE0B-2872-0642-86AA-33AAC96B1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40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A71E0D-0910-0245-83E7-83AF20F8E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0580" y="541387"/>
            <a:ext cx="690107" cy="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23">
            <a:extLst>
              <a:ext uri="{FF2B5EF4-FFF2-40B4-BE49-F238E27FC236}">
                <a16:creationId xmlns:a16="http://schemas.microsoft.com/office/drawing/2014/main" id="{066B44A1-73C5-8646-BC6A-F4AF890AB1DF}"/>
              </a:ext>
            </a:extLst>
          </p:cNvPr>
          <p:cNvSpPr/>
          <p:nvPr userDrawn="1"/>
        </p:nvSpPr>
        <p:spPr>
          <a:xfrm>
            <a:off x="-1" y="0"/>
            <a:ext cx="3443035" cy="6886070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F676DC8-8E19-BB4A-83DD-131127958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14" name="Diamond 13">
            <a:extLst>
              <a:ext uri="{FF2B5EF4-FFF2-40B4-BE49-F238E27FC236}">
                <a16:creationId xmlns:a16="http://schemas.microsoft.com/office/drawing/2014/main" id="{A5442533-A6EE-EA41-992B-6EC1CAEB57AB}"/>
              </a:ext>
            </a:extLst>
          </p:cNvPr>
          <p:cNvSpPr/>
          <p:nvPr userDrawn="1"/>
        </p:nvSpPr>
        <p:spPr>
          <a:xfrm>
            <a:off x="-1172571" y="1136669"/>
            <a:ext cx="4634544" cy="4634544"/>
          </a:xfrm>
          <a:prstGeom prst="diamond">
            <a:avLst/>
          </a:prstGeom>
          <a:solidFill>
            <a:srgbClr val="EFF3F3"/>
          </a:solidFill>
          <a:ln w="38100">
            <a:noFill/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8800" dirty="0">
              <a:solidFill>
                <a:schemeClr val="accent3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98C6AD-F526-404D-A11F-57C1D94EF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06231CF-EF39-1D4C-831F-A9249459E154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3B29E3-08B0-7E43-8EF3-B6E51DA11A16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CB972EEB-E4E2-0143-9E2F-9EC0AFA4EB46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Left-Right Arrow 30">
                <a:extLst>
                  <a:ext uri="{FF2B5EF4-FFF2-40B4-BE49-F238E27FC236}">
                    <a16:creationId xmlns:a16="http://schemas.microsoft.com/office/drawing/2014/main" id="{7FFB885E-D26A-1F4C-9D2A-A4DC207D1A6D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5909F96-35D9-8143-819C-037942AFA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7F0A503-ACE4-6B49-BBE4-BFB26CCC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D0AAE0B-2872-0642-86AA-33AAC96B17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11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6308B-EB76-8B49-A43B-C2752A4B9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35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35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45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BCC9C9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0944F65-8EAE-954A-BE31-1978BAA5E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29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93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A71E0D-0910-0245-83E7-83AF20F8E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0580" y="541387"/>
            <a:ext cx="690107" cy="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7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7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" y="6488475"/>
            <a:ext cx="609601" cy="320040"/>
          </a:xfrm>
        </p:spPr>
        <p:txBody>
          <a:bodyPr/>
          <a:lstStyle/>
          <a:p>
            <a:fld id="{9DD9B03D-D917-DE44-AB90-70E9A0F1EE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8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7"/>
            <a:ext cx="7277100" cy="7286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93D38-2637-404C-81EB-BAA2EBBCE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D7479-5BC8-2E46-BB4D-8D6CE018F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0F57F-D1E8-B942-9A79-96F506BF6B05}"/>
              </a:ext>
            </a:extLst>
          </p:cNvPr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3518AA-3AFF-0B4A-A547-86262C57E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_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96" y="3002756"/>
            <a:ext cx="5037780" cy="2012157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spc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95672" y="2010568"/>
            <a:ext cx="5019704" cy="823914"/>
          </a:xfrm>
        </p:spPr>
        <p:txBody>
          <a:bodyPr vert="horz" lIns="0" tIns="45720" rIns="91440" bIns="45720" rtlCol="0" anchor="b" anchorCtr="0">
            <a:noAutofit/>
          </a:bodyPr>
          <a:lstStyle>
            <a:lvl1pPr marL="0" indent="0">
              <a:buNone/>
              <a:tabLst/>
              <a:defRPr lang="en-US" sz="2400" cap="all" spc="0" baseline="0" dirty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10E399-5BA3-1C48-A6A5-C846208F9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22" name="Diamond 23">
            <a:extLst>
              <a:ext uri="{FF2B5EF4-FFF2-40B4-BE49-F238E27FC236}">
                <a16:creationId xmlns:a16="http://schemas.microsoft.com/office/drawing/2014/main" id="{5D8033F7-1B9F-AA47-8FDC-CED49422CB52}"/>
              </a:ext>
            </a:extLst>
          </p:cNvPr>
          <p:cNvSpPr/>
          <p:nvPr userDrawn="1"/>
        </p:nvSpPr>
        <p:spPr>
          <a:xfrm>
            <a:off x="0" y="0"/>
            <a:ext cx="3410296" cy="6820592"/>
          </a:xfrm>
          <a:custGeom>
            <a:avLst/>
            <a:gdLst>
              <a:gd name="connsiteX0" fmla="*/ 0 w 6820592"/>
              <a:gd name="connsiteY0" fmla="*/ 3410296 h 6820592"/>
              <a:gd name="connsiteX1" fmla="*/ 3410296 w 6820592"/>
              <a:gd name="connsiteY1" fmla="*/ 0 h 6820592"/>
              <a:gd name="connsiteX2" fmla="*/ 6820592 w 6820592"/>
              <a:gd name="connsiteY2" fmla="*/ 3410296 h 6820592"/>
              <a:gd name="connsiteX3" fmla="*/ 3410296 w 6820592"/>
              <a:gd name="connsiteY3" fmla="*/ 6820592 h 6820592"/>
              <a:gd name="connsiteX4" fmla="*/ 0 w 6820592"/>
              <a:gd name="connsiteY4" fmla="*/ 3410296 h 6820592"/>
              <a:gd name="connsiteX0" fmla="*/ 0 w 3410296"/>
              <a:gd name="connsiteY0" fmla="*/ 6820592 h 6820592"/>
              <a:gd name="connsiteX1" fmla="*/ 0 w 3410296"/>
              <a:gd name="connsiteY1" fmla="*/ 0 h 6820592"/>
              <a:gd name="connsiteX2" fmla="*/ 3410296 w 3410296"/>
              <a:gd name="connsiteY2" fmla="*/ 3410296 h 6820592"/>
              <a:gd name="connsiteX3" fmla="*/ 0 w 3410296"/>
              <a:gd name="connsiteY3" fmla="*/ 6820592 h 68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296" h="6820592">
                <a:moveTo>
                  <a:pt x="0" y="6820592"/>
                </a:moveTo>
                <a:lnTo>
                  <a:pt x="0" y="0"/>
                </a:lnTo>
                <a:lnTo>
                  <a:pt x="3410296" y="3410296"/>
                </a:lnTo>
                <a:lnTo>
                  <a:pt x="0" y="6820592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3"/>
            </a:solidFill>
          </a:ln>
          <a:effectLst/>
        </p:spPr>
        <p:txBody>
          <a:bodyPr wrap="square" lIns="0" tIns="0" rIns="0" bIns="182880" anchor="ctr" anchorCtr="0">
            <a:noAutofit/>
          </a:bodyPr>
          <a:lstStyle/>
          <a:p>
            <a:pPr algn="ctr" fontAlgn="base"/>
            <a:endParaRPr lang="en-US" sz="2800" dirty="0">
              <a:solidFill>
                <a:schemeClr val="accent3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5E3CC5-573E-D341-949D-8BE2BEB3AAEC}"/>
              </a:ext>
            </a:extLst>
          </p:cNvPr>
          <p:cNvGrpSpPr/>
          <p:nvPr userDrawn="1"/>
        </p:nvGrpSpPr>
        <p:grpSpPr>
          <a:xfrm>
            <a:off x="-871043" y="1290692"/>
            <a:ext cx="4252866" cy="4252866"/>
            <a:chOff x="-871043" y="1290692"/>
            <a:chExt cx="4252866" cy="425286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0BA0A9-48CF-E24D-99D5-C7F738419CAC}"/>
                </a:ext>
              </a:extLst>
            </p:cNvPr>
            <p:cNvGrpSpPr/>
            <p:nvPr userDrawn="1"/>
          </p:nvGrpSpPr>
          <p:grpSpPr>
            <a:xfrm>
              <a:off x="-871043" y="1290692"/>
              <a:ext cx="4252866" cy="4252866"/>
              <a:chOff x="-7840915" y="1290692"/>
              <a:chExt cx="4252866" cy="4252866"/>
            </a:xfrm>
          </p:grpSpPr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EEEE0E0-0E9B-154B-9376-993B8C0C6D2A}"/>
                  </a:ext>
                </a:extLst>
              </p:cNvPr>
              <p:cNvSpPr/>
              <p:nvPr userDrawn="1"/>
            </p:nvSpPr>
            <p:spPr>
              <a:xfrm>
                <a:off x="-7840915" y="1290692"/>
                <a:ext cx="4252866" cy="4252866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p:spPr>
            <p:txBody>
              <a:bodyPr wrap="square" lIns="0" tIns="0" rIns="0" bIns="182880" anchor="ctr" anchorCtr="0">
                <a:noAutofit/>
              </a:bodyPr>
              <a:lstStyle/>
              <a:p>
                <a:pPr algn="ctr" fontAlgn="base"/>
                <a:r>
                  <a:rPr lang="en-US" sz="2800" spc="150" dirty="0">
                    <a:solidFill>
                      <a:schemeClr val="accent2"/>
                    </a:solidFill>
                  </a:rPr>
                  <a:t>LEVEL 1</a:t>
                </a:r>
                <a:r>
                  <a:rPr lang="en-US" sz="3600" b="1" spc="150" dirty="0">
                    <a:solidFill>
                      <a:schemeClr val="accent2"/>
                    </a:solidFill>
                  </a:rPr>
                  <a:t> </a:t>
                </a:r>
                <a:endParaRPr lang="en-US" sz="4400" b="1" spc="150" dirty="0"/>
              </a:p>
              <a:p>
                <a:pPr algn="ctr" fontAlgn="base"/>
                <a:endParaRPr lang="en-US" sz="8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Left-Right Arrow 27">
                <a:extLst>
                  <a:ext uri="{FF2B5EF4-FFF2-40B4-BE49-F238E27FC236}">
                    <a16:creationId xmlns:a16="http://schemas.microsoft.com/office/drawing/2014/main" id="{68F85406-6496-D242-B09D-D61B637D8935}"/>
                  </a:ext>
                </a:extLst>
              </p:cNvPr>
              <p:cNvSpPr/>
              <p:nvPr userDrawn="1"/>
            </p:nvSpPr>
            <p:spPr>
              <a:xfrm>
                <a:off x="-7840915" y="3032383"/>
                <a:ext cx="4252866" cy="779702"/>
              </a:xfrm>
              <a:prstGeom prst="leftRightArrow">
                <a:avLst>
                  <a:gd name="adj1" fmla="val 100000"/>
                  <a:gd name="adj2" fmla="val 4762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73152" rIns="0" bIns="91440"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</a:rPr>
                  <a:t>Launching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403B289-469C-8345-BB2B-824546D1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132" y="3948473"/>
              <a:ext cx="1238081" cy="1238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9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_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46833DF-84BA-D249-9734-79775CBDEDC4}"/>
              </a:ext>
            </a:extLst>
          </p:cNvPr>
          <p:cNvSpPr/>
          <p:nvPr userDrawn="1"/>
        </p:nvSpPr>
        <p:spPr>
          <a:xfrm>
            <a:off x="0" y="1"/>
            <a:ext cx="9144000" cy="3721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CCB02-39E6-8D47-9964-A9680D72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75" y="4835162"/>
            <a:ext cx="7896316" cy="665936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100000"/>
              </a:lnSpc>
              <a:defRPr sz="2400" b="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AB76049-7C3D-A043-9438-D3B9DAE85C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5275" y="914400"/>
            <a:ext cx="7896316" cy="1324881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 algn="ctr">
              <a:buNone/>
              <a:tabLst/>
              <a:defRPr lang="en-US" sz="3200" cap="all" spc="0" baseline="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12700" lvl="0" indent="-127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5D6E21-94F2-7E44-AFC5-56AE5A6DEBBE}"/>
              </a:ext>
            </a:extLst>
          </p:cNvPr>
          <p:cNvGrpSpPr/>
          <p:nvPr userDrawn="1"/>
        </p:nvGrpSpPr>
        <p:grpSpPr>
          <a:xfrm>
            <a:off x="564939" y="2917467"/>
            <a:ext cx="7956655" cy="1595429"/>
            <a:chOff x="1192029" y="4728668"/>
            <a:chExt cx="6751539" cy="1353785"/>
          </a:xfrm>
        </p:grpSpPr>
        <p:sp>
          <p:nvSpPr>
            <p:cNvPr id="65" name="Diamond 64">
              <a:extLst>
                <a:ext uri="{FF2B5EF4-FFF2-40B4-BE49-F238E27FC236}">
                  <a16:creationId xmlns:a16="http://schemas.microsoft.com/office/drawing/2014/main" id="{67A30A7A-79D8-BD4A-8BAD-07358CB7D6C4}"/>
                </a:ext>
              </a:extLst>
            </p:cNvPr>
            <p:cNvSpPr/>
            <p:nvPr/>
          </p:nvSpPr>
          <p:spPr>
            <a:xfrm>
              <a:off x="6589783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5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6" name="Left-Right Arrow 65">
              <a:extLst>
                <a:ext uri="{FF2B5EF4-FFF2-40B4-BE49-F238E27FC236}">
                  <a16:creationId xmlns:a16="http://schemas.microsoft.com/office/drawing/2014/main" id="{8967F543-7EA3-BF46-B60A-0D56118B568B}"/>
                </a:ext>
              </a:extLst>
            </p:cNvPr>
            <p:cNvSpPr/>
            <p:nvPr/>
          </p:nvSpPr>
          <p:spPr>
            <a:xfrm>
              <a:off x="6589783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Hard-wired 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97413367-EFCA-F344-95B5-2DD91E1A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95170" y="5526831"/>
              <a:ext cx="427878" cy="427878"/>
            </a:xfrm>
            <a:prstGeom prst="rect">
              <a:avLst/>
            </a:prstGeom>
          </p:spPr>
        </p:pic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0ED9CC8E-9F4A-FA41-8B56-DA3116308B06}"/>
                </a:ext>
              </a:extLst>
            </p:cNvPr>
            <p:cNvSpPr/>
            <p:nvPr/>
          </p:nvSpPr>
          <p:spPr>
            <a:xfrm>
              <a:off x="5235998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4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3" name="Left-Right Arrow 62">
              <a:extLst>
                <a:ext uri="{FF2B5EF4-FFF2-40B4-BE49-F238E27FC236}">
                  <a16:creationId xmlns:a16="http://schemas.microsoft.com/office/drawing/2014/main" id="{7C263024-EFDB-7845-8EBB-EC288D22B6B8}"/>
                </a:ext>
              </a:extLst>
            </p:cNvPr>
            <p:cNvSpPr/>
            <p:nvPr/>
          </p:nvSpPr>
          <p:spPr>
            <a:xfrm>
              <a:off x="5235998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572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High-performing 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7E922115-D9FD-914C-B4D7-E502F4E6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09939" y="5521118"/>
              <a:ext cx="379096" cy="379096"/>
            </a:xfrm>
            <a:prstGeom prst="rect">
              <a:avLst/>
            </a:prstGeom>
          </p:spPr>
        </p:pic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BAB2D3A3-F928-134C-AE2E-1A7DE82ABFDE}"/>
                </a:ext>
              </a:extLst>
            </p:cNvPr>
            <p:cNvSpPr/>
            <p:nvPr/>
          </p:nvSpPr>
          <p:spPr>
            <a:xfrm>
              <a:off x="3895106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3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0" name="Left-Right Arrow 59">
              <a:extLst>
                <a:ext uri="{FF2B5EF4-FFF2-40B4-BE49-F238E27FC236}">
                  <a16:creationId xmlns:a16="http://schemas.microsoft.com/office/drawing/2014/main" id="{2A4B4023-C4DF-B54D-9C5D-8A10FC0A4026}"/>
                </a:ext>
              </a:extLst>
            </p:cNvPr>
            <p:cNvSpPr/>
            <p:nvPr/>
          </p:nvSpPr>
          <p:spPr>
            <a:xfrm>
              <a:off x="3895106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Improving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CE60B5A0-1CC8-3043-8742-BC44D8454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369047" y="5539438"/>
              <a:ext cx="379096" cy="379096"/>
            </a:xfrm>
            <a:prstGeom prst="rect">
              <a:avLst/>
            </a:prstGeom>
          </p:spPr>
        </p:pic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805537D4-995C-CB4A-A7B2-8C0F87D0B76A}"/>
                </a:ext>
              </a:extLst>
            </p:cNvPr>
            <p:cNvSpPr/>
            <p:nvPr/>
          </p:nvSpPr>
          <p:spPr>
            <a:xfrm>
              <a:off x="2541322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2</a:t>
              </a:r>
              <a:r>
                <a:rPr lang="en-US" sz="800" b="1" spc="15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Left-Right Arrow 53">
              <a:extLst>
                <a:ext uri="{FF2B5EF4-FFF2-40B4-BE49-F238E27FC236}">
                  <a16:creationId xmlns:a16="http://schemas.microsoft.com/office/drawing/2014/main" id="{996A3379-E609-114A-83B4-8031EF5E8213}"/>
                </a:ext>
              </a:extLst>
            </p:cNvPr>
            <p:cNvSpPr/>
            <p:nvPr/>
          </p:nvSpPr>
          <p:spPr>
            <a:xfrm>
              <a:off x="2541322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Stabilizing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E0463DE5-DDB7-AE4C-98E4-FD0C849A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018025" y="5539439"/>
              <a:ext cx="379096" cy="379096"/>
            </a:xfrm>
            <a:prstGeom prst="rect">
              <a:avLst/>
            </a:prstGeom>
          </p:spPr>
        </p:pic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F7DB7CDD-AF24-9941-A79E-7B87A2237683}"/>
                </a:ext>
              </a:extLst>
            </p:cNvPr>
            <p:cNvSpPr/>
            <p:nvPr userDrawn="1"/>
          </p:nvSpPr>
          <p:spPr>
            <a:xfrm>
              <a:off x="1192030" y="4728668"/>
              <a:ext cx="1353785" cy="1353785"/>
            </a:xfrm>
            <a:prstGeom prst="diamond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wrap="square" lIns="0" tIns="0" rIns="0" bIns="365760" anchor="ctr" anchorCtr="0">
              <a:noAutofit/>
            </a:bodyPr>
            <a:lstStyle/>
            <a:p>
              <a:pPr algn="ctr" fontAlgn="base"/>
              <a:r>
                <a:rPr lang="en-US" sz="800" spc="150" dirty="0">
                  <a:solidFill>
                    <a:schemeClr val="bg1">
                      <a:lumMod val="65000"/>
                    </a:schemeClr>
                  </a:solidFill>
                </a:rPr>
                <a:t>LEVEL 1</a:t>
              </a:r>
              <a:endParaRPr lang="en-US" sz="800" b="1" spc="1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algn="ctr" fontAlgn="base"/>
              <a:endParaRPr 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1" name="Left-Right Arrow 100">
              <a:extLst>
                <a:ext uri="{FF2B5EF4-FFF2-40B4-BE49-F238E27FC236}">
                  <a16:creationId xmlns:a16="http://schemas.microsoft.com/office/drawing/2014/main" id="{37897BFD-84F7-5D47-BAA7-741573FE74B3}"/>
                </a:ext>
              </a:extLst>
            </p:cNvPr>
            <p:cNvSpPr/>
            <p:nvPr userDrawn="1"/>
          </p:nvSpPr>
          <p:spPr>
            <a:xfrm>
              <a:off x="1192029" y="5283088"/>
              <a:ext cx="1353785" cy="248197"/>
            </a:xfrm>
            <a:prstGeom prst="leftRightArrow">
              <a:avLst>
                <a:gd name="adj1" fmla="val 100000"/>
                <a:gd name="adj2" fmla="val 4762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Launching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130267AE-0BA4-5D43-83C6-531EB58EC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668732" y="5539439"/>
              <a:ext cx="379096" cy="37909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FA2740-E602-9049-B12B-55A01B434821}"/>
              </a:ext>
            </a:extLst>
          </p:cNvPr>
          <p:cNvGrpSpPr/>
          <p:nvPr userDrawn="1"/>
        </p:nvGrpSpPr>
        <p:grpSpPr>
          <a:xfrm>
            <a:off x="83980" y="1940681"/>
            <a:ext cx="2557346" cy="2557347"/>
            <a:chOff x="639179" y="2154719"/>
            <a:chExt cx="1581258" cy="1581258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4F178BB6-69D4-DE4D-9929-D43D2976FCC0}"/>
                </a:ext>
              </a:extLst>
            </p:cNvPr>
            <p:cNvSpPr/>
            <p:nvPr/>
          </p:nvSpPr>
          <p:spPr>
            <a:xfrm>
              <a:off x="639179" y="2154719"/>
              <a:ext cx="1581258" cy="158125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  <a:effectLst/>
          </p:spPr>
          <p:txBody>
            <a:bodyPr wrap="square" lIns="0" tIns="0" rIns="0" bIns="182880" anchor="ctr" anchorCtr="0">
              <a:noAutofit/>
            </a:bodyPr>
            <a:lstStyle/>
            <a:p>
              <a:pPr algn="ctr" fontAlgn="base"/>
              <a:r>
                <a:rPr lang="en-US" sz="1400" spc="300" baseline="0" dirty="0">
                  <a:solidFill>
                    <a:schemeClr val="bg1">
                      <a:lumMod val="50000"/>
                    </a:schemeClr>
                  </a:solidFill>
                </a:rPr>
                <a:t> LEVEL 1</a:t>
              </a:r>
              <a:r>
                <a:rPr lang="en-US" sz="1800" b="1" spc="300" baseline="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en-US" sz="2400" b="1" spc="300" baseline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base"/>
              <a:endParaRPr lang="en-US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Left-Right Arrow 69">
              <a:extLst>
                <a:ext uri="{FF2B5EF4-FFF2-40B4-BE49-F238E27FC236}">
                  <a16:creationId xmlns:a16="http://schemas.microsoft.com/office/drawing/2014/main" id="{951BFA4D-DB56-ED49-93FB-92E5BE84A22F}"/>
                </a:ext>
              </a:extLst>
            </p:cNvPr>
            <p:cNvSpPr/>
            <p:nvPr/>
          </p:nvSpPr>
          <p:spPr>
            <a:xfrm>
              <a:off x="667370" y="2806165"/>
              <a:ext cx="1525183" cy="276559"/>
            </a:xfrm>
            <a:prstGeom prst="leftRightArrow">
              <a:avLst>
                <a:gd name="adj1" fmla="val 100000"/>
                <a:gd name="adj2" fmla="val 48727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73152" rIns="0" bIns="91440"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Launching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F9E304EC-F1CA-2245-8DAA-7075044B6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228352" y="3117363"/>
              <a:ext cx="482054" cy="482054"/>
            </a:xfrm>
            <a:prstGeom prst="rect">
              <a:avLst/>
            </a:prstGeom>
          </p:spPr>
        </p:pic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4C960014-3208-C54B-A855-683650CC5F1A}"/>
                </a:ext>
              </a:extLst>
            </p:cNvPr>
            <p:cNvSpPr/>
            <p:nvPr userDrawn="1"/>
          </p:nvSpPr>
          <p:spPr>
            <a:xfrm>
              <a:off x="664521" y="2182238"/>
              <a:ext cx="1528032" cy="1528032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  <a:effectLst/>
          </p:spPr>
          <p:txBody>
            <a:bodyPr wrap="square" lIns="0" tIns="0" rIns="0" bIns="182880" anchor="ctr" anchorCtr="0">
              <a:noAutofit/>
            </a:bodyPr>
            <a:lstStyle/>
            <a:p>
              <a:pPr algn="ctr" fontAlgn="base"/>
              <a:endParaRPr lang="en-US" sz="6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5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9"/>
            <a:ext cx="7277100" cy="728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DC809-2094-384A-9C61-ED6FA4911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8.sv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0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0.sv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8CC9285-50B9-7240-AEA4-3823DF3FD9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B22F9-E7E2-714B-8A0E-FDA6186D12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1567" y="302299"/>
            <a:ext cx="9019304" cy="8643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3C4BA-395B-EE40-893B-11B604CF7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6263" y="6453137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01" r:id="rId3"/>
    <p:sldLayoutId id="2147483702" r:id="rId4"/>
    <p:sldLayoutId id="2147483703" r:id="rId5"/>
    <p:sldLayoutId id="214748374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0" baseline="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20" userDrawn="1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79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4968">
          <p15:clr>
            <a:srgbClr val="F26B43"/>
          </p15:clr>
        </p15:guide>
        <p15:guide id="9" pos="51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2F2E2FF-71E5-6E4D-8077-61387D298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6263" y="6453137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2E4796-A164-EA41-A31B-6C0BDD6C68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4" r:id="rId2"/>
    <p:sldLayoutId id="2147483725" r:id="rId3"/>
    <p:sldLayoutId id="2147483726" r:id="rId4"/>
    <p:sldLayoutId id="2147483727" r:id="rId5"/>
    <p:sldLayoutId id="2147483728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 userDrawn="1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9DD9B03D-D917-DE44-AB90-70E9A0F1EE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F308460-2297-D34E-B8A8-B4AE0381910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0580" y="541387"/>
            <a:ext cx="690107" cy="6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45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9DD9B03D-D917-DE44-AB90-70E9A0F1EE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45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FCACE4-160B-5D41-AE26-4216F7C4D1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1565" y="302299"/>
            <a:ext cx="9019309" cy="864350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04734EC-0A3D-5E43-BCB1-0F24BAAC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7"/>
            <a:ext cx="7251865" cy="72866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2" y="1536700"/>
            <a:ext cx="7877176" cy="467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88475"/>
            <a:ext cx="609601" cy="32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9DD9B03D-D917-DE44-AB90-70E9A0F1EE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4DAAEF-CE77-774D-BF55-7BAF376C94B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275" y="6515828"/>
            <a:ext cx="1529797" cy="2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cap="all" spc="450" baseline="0" dirty="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>
          <p15:clr>
            <a:srgbClr val="F26B43"/>
          </p15:clr>
        </p15:guide>
        <p15:guide id="2" orient="horz" pos="576">
          <p15:clr>
            <a:srgbClr val="F26B43"/>
          </p15:clr>
        </p15:guide>
        <p15:guide id="3" orient="horz" pos="117">
          <p15:clr>
            <a:srgbClr val="F26B43"/>
          </p15:clr>
        </p15:guide>
        <p15:guide id="4" orient="horz" pos="968">
          <p15:clr>
            <a:srgbClr val="F26B43"/>
          </p15:clr>
        </p15:guide>
        <p15:guide id="5" pos="552">
          <p15:clr>
            <a:srgbClr val="F26B43"/>
          </p15:clr>
        </p15:guide>
        <p15:guide id="6" pos="5364">
          <p15:clr>
            <a:srgbClr val="F26B43"/>
          </p15:clr>
        </p15:guide>
        <p15:guide id="7" pos="384">
          <p15:clr>
            <a:srgbClr val="F26B43"/>
          </p15:clr>
        </p15:guide>
        <p15:guide id="8" pos="51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9EEF86-FE0A-46DE-885D-C594364B5B46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51133035"/>
              </p:ext>
            </p:extLst>
          </p:nvPr>
        </p:nvGraphicFramePr>
        <p:xfrm>
          <a:off x="186223" y="150876"/>
          <a:ext cx="8799445" cy="6654897"/>
        </p:xfrm>
        <a:graphic>
          <a:graphicData uri="http://schemas.openxmlformats.org/drawingml/2006/table">
            <a:tbl>
              <a:tblPr/>
              <a:tblGrid>
                <a:gridCol w="897994">
                  <a:extLst>
                    <a:ext uri="{9D8B030D-6E8A-4147-A177-3AD203B41FA5}">
                      <a16:colId xmlns:a16="http://schemas.microsoft.com/office/drawing/2014/main" val="213003781"/>
                    </a:ext>
                  </a:extLst>
                </a:gridCol>
                <a:gridCol w="1534292">
                  <a:extLst>
                    <a:ext uri="{9D8B030D-6E8A-4147-A177-3AD203B41FA5}">
                      <a16:colId xmlns:a16="http://schemas.microsoft.com/office/drawing/2014/main" val="3123198232"/>
                    </a:ext>
                  </a:extLst>
                </a:gridCol>
                <a:gridCol w="1605396">
                  <a:extLst>
                    <a:ext uri="{9D8B030D-6E8A-4147-A177-3AD203B41FA5}">
                      <a16:colId xmlns:a16="http://schemas.microsoft.com/office/drawing/2014/main" val="240803987"/>
                    </a:ext>
                  </a:extLst>
                </a:gridCol>
                <a:gridCol w="1610590">
                  <a:extLst>
                    <a:ext uri="{9D8B030D-6E8A-4147-A177-3AD203B41FA5}">
                      <a16:colId xmlns:a16="http://schemas.microsoft.com/office/drawing/2014/main" val="3167286640"/>
                    </a:ext>
                  </a:extLst>
                </a:gridCol>
                <a:gridCol w="1589810">
                  <a:extLst>
                    <a:ext uri="{9D8B030D-6E8A-4147-A177-3AD203B41FA5}">
                      <a16:colId xmlns:a16="http://schemas.microsoft.com/office/drawing/2014/main" val="4015247308"/>
                    </a:ext>
                  </a:extLst>
                </a:gridCol>
                <a:gridCol w="1561363">
                  <a:extLst>
                    <a:ext uri="{9D8B030D-6E8A-4147-A177-3AD203B41FA5}">
                      <a16:colId xmlns:a16="http://schemas.microsoft.com/office/drawing/2014/main" val="1023613282"/>
                    </a:ext>
                  </a:extLst>
                </a:gridCol>
              </a:tblGrid>
              <a:tr h="311335">
                <a:tc gridSpan="6">
                  <a:txBody>
                    <a:bodyPr/>
                    <a:lstStyle/>
                    <a:p>
                      <a:pPr marL="0" indent="0" algn="ctr" rtl="0" fontAlgn="base">
                        <a:tabLst>
                          <a:tab pos="3535363" algn="l"/>
                        </a:tabLst>
                      </a:pPr>
                      <a:r>
                        <a:rPr lang="en-US" sz="1200" b="1" i="0" spc="25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PATH TO PERFORMANCE:  </a:t>
                      </a:r>
                      <a:r>
                        <a:rPr lang="en-US" sz="1200" b="0" i="0" spc="25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ACTIVITIES, TRAINING &amp; REQUIREMENTS FOR EACH LEVEL</a:t>
                      </a:r>
                      <a:endParaRPr lang="en-US" sz="2400" b="0" i="0" spc="250" baseline="0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45720" marR="45720" marT="91440" marB="18288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57901"/>
                  </a:ext>
                </a:extLst>
              </a:tr>
              <a:tr h="505920">
                <a:tc>
                  <a:txBody>
                    <a:bodyPr/>
                    <a:lstStyle/>
                    <a:p>
                      <a:pPr algn="l" rtl="0" fontAlgn="base"/>
                      <a:endParaRPr lang="en-US" sz="900" b="1" i="0" spc="15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9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DIMENSION</a:t>
                      </a:r>
                    </a:p>
                  </a:txBody>
                  <a:tcPr marR="0" marT="13716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1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LAUNCHING</a:t>
                      </a:r>
                      <a:r>
                        <a:rPr lang="en-US" sz="900" b="1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1" i="0" spc="30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2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STABILIZING</a:t>
                      </a:r>
                      <a:r>
                        <a:rPr lang="en-US" sz="900" b="1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endParaRPr lang="en-US" sz="1800" b="1" i="0" spc="30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3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IMPROVING</a:t>
                      </a:r>
                      <a:endParaRPr lang="en-US" sz="900" b="1" i="0" kern="1200" spc="20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4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HIGH-PERFORMING </a:t>
                      </a:r>
                      <a:endParaRPr lang="en-US" sz="2000" b="1" i="0" spc="200" baseline="0" dirty="0">
                        <a:solidFill>
                          <a:schemeClr val="bg1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spcAft>
                          <a:spcPts val="600"/>
                        </a:spcAft>
                      </a:pPr>
                      <a:r>
                        <a:rPr lang="en-US" sz="900" b="0" i="0" kern="1200" spc="30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LEVEL 5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000" b="1" i="0" kern="1200" spc="200" baseline="0" dirty="0">
                          <a:solidFill>
                            <a:schemeClr val="bg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HARD-WIRED </a:t>
                      </a:r>
                    </a:p>
                  </a:txBody>
                  <a:tcPr marT="137160" marB="9144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88256"/>
                  </a:ext>
                </a:extLst>
              </a:tr>
              <a:tr h="556512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Sponsorship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Identify co-sponsors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visibly support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to department (send announcement email, visit,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attend UBT meetings, etc.)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3175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participate in coco meetings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3175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provide input and ongoing guidance on UBT projects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check UBT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Board monthly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regularly ask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about UBT in 1:1s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challenge UBT to work on larger-scale problems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8162"/>
                  </a:ext>
                </a:extLst>
              </a:tr>
              <a:tr h="420303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Leadership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Identify co-leads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use PtP tool 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bimonthly coco meetings to advance UBT (ex. from L2-L3)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viewed by department and co-sponsors as jointly leading UBT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Trust is developed such that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meetings can proceed without either co-lead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Trust is developed such that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meetings can proceed without both co-leads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84227"/>
                  </a:ext>
                </a:extLst>
              </a:tr>
              <a:tr h="764069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Training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complete UBT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co-leads trained on Innovation Station UBT board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oriented to UBT model 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complete LWB (3 </a:t>
                      </a:r>
                      <a:r>
                        <a:rPr lang="en-US" sz="800" b="0" i="0" dirty="0" err="1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hrs</a:t>
                      </a: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)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complete Interest-Based Problem-Solving (30 mins)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training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complete LYB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able to orient new UBTC members to Interest-Based Problem-Solving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Majority of UBTC completes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LYB, Standard Work for Respect, and Speed of Trust training</a:t>
                      </a:r>
                    </a:p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complete Leading at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the Speed of Trust and Crucial Conversations training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pursuing LGB training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Majority of UBTC members complete some level of </a:t>
                      </a:r>
                      <a:r>
                        <a:rPr lang="en-US" sz="800" b="0" i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DEIB training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56667"/>
                  </a:ext>
                </a:extLst>
              </a:tr>
              <a:tr h="52408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Engagement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SzTx/>
                        <a:buFont typeface="System Font Regular"/>
                        <a:buNone/>
                        <a:tabLst/>
                        <a:defRPr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Select UBTC members who represent a diverse range of caregivers, department roles and shifts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solicits input from department on potential UBT projects for improvement</a:t>
                      </a:r>
                      <a:endParaRPr lang="en-US" sz="800" b="0" i="0" u="none" strike="noStrike" noProof="0" dirty="0">
                        <a:solidFill>
                          <a:srgbClr val="FF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staff </a:t>
                      </a: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receives regular updates on what UBT is working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 and results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Department staff feel connected to 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UBT, receive regular updates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 project progress, and are regularly consulted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is primary coordinator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of improvement work across department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935020"/>
                  </a:ext>
                </a:extLst>
              </a:tr>
              <a:tr h="52408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Process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At first UBT meeting, UBTC members choose regular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meeting time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meets regularly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jointly prepare for UBT meetings 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 jointly facilitate UBT meetings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seek input from and delegate tasks to UBTC members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able to work through UBTC disagreements using Interest-Based Problem-Solving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 addition to improvement projects, UBT also working to resolve emerging department issues, including staffing/budget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01573"/>
                  </a:ext>
                </a:extLst>
              </a:tr>
              <a:tr h="867847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Use of Tools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Complete UBT Charter and upload to Innovation Station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uses UBT Board on Innovation Station to guide meetings, record activity, update co-sponsors, and record all ideas/projects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Co-leads work with coach to determine measurement plan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for each project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uses UBT Board to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track projects and metrics,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guide meetings, and update </a:t>
                      </a:r>
                      <a:b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co-sponsors and department</a:t>
                      </a:r>
                      <a:endParaRPr lang="en-US" sz="13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members celebrate successes and one another regularly (ex. UMatter Central)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can employ A3 </a:t>
                      </a:r>
                      <a:b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methodology on UBT projects </a:t>
                      </a:r>
                      <a:b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and department-level problems 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37209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algn="l" rtl="0" fontAlgn="base">
                        <a:spcAft>
                          <a:spcPts val="300"/>
                        </a:spcAft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Goals/ Performance </a:t>
                      </a:r>
                      <a:endParaRPr lang="en-US" sz="2000" b="1" i="0" dirty="0">
                        <a:solidFill>
                          <a:schemeClr val="tx2"/>
                        </a:solidFill>
                        <a:effectLst/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4572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Orient UBTC members to department-level True North metrics and current performance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SzTx/>
                        <a:buFont typeface="System Font Regular"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proposes at least 1 project for consideration for UMMH Seed Program</a:t>
                      </a: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UBTC selects 2-3 measurable projects related to department goals 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800" b="0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completes two PDSA improvement cycles on at least 2 projects </a:t>
                      </a:r>
                    </a:p>
                    <a:p>
                      <a:pPr marL="0" lvl="0" indent="0" algn="l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demonstrates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 measurable improvement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demonstrates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 measurable and sustained improvements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is impacting at least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department-level </a:t>
                      </a:r>
                      <a:b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True North metric</a:t>
                      </a:r>
                    </a:p>
                    <a:p>
                      <a:pPr marL="0" indent="0" algn="l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800" b="0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UBT has been nominated at least once for the UMMH Seed Program </a:t>
                      </a:r>
                    </a:p>
                  </a:txBody>
                  <a:tcPr marT="64008" marB="6400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198010"/>
                  </a:ext>
                </a:extLst>
              </a:tr>
              <a:tr h="455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>
                          <a:solidFill>
                            <a:schemeClr val="tx2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Level Status</a:t>
                      </a:r>
                    </a:p>
                  </a:txBody>
                  <a:tcPr marR="45720"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r>
                        <a:rPr lang="en-US" sz="1400" b="1" i="0" dirty="0">
                          <a:solidFill>
                            <a:schemeClr val="tx2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IN PROGRESS</a:t>
                      </a: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F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R="0"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B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spcAft>
                          <a:spcPts val="300"/>
                        </a:spcAft>
                        <a:buClr>
                          <a:schemeClr val="bg2">
                            <a:lumMod val="50000"/>
                          </a:schemeClr>
                        </a:buClr>
                        <a:buFont typeface="System Font Regular"/>
                        <a:buNone/>
                        <a:tabLst/>
                      </a:pPr>
                      <a:endParaRPr lang="en-US" sz="1400" b="1" i="0" dirty="0">
                        <a:solidFill>
                          <a:schemeClr val="tx2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T="64008" marB="64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398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05C26816-B55A-A34D-860F-AF9D65ED4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386" y="781499"/>
            <a:ext cx="354842" cy="35484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2F8C28-6B4A-CD41-8B29-661E6C19D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6494" y="781499"/>
            <a:ext cx="354842" cy="35484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23ABDBC-D2F3-564C-8FDC-C32DD0616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0890" y="772837"/>
            <a:ext cx="354842" cy="35484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C51E04-9FCF-CD4A-8A61-080C363F6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2164" y="694243"/>
            <a:ext cx="354842" cy="35484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0BC1670-E5CA-7A48-83D1-4EFD1C31A1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15350" y="783695"/>
            <a:ext cx="354842" cy="3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6819"/>
      </p:ext>
    </p:extLst>
  </p:cSld>
  <p:clrMapOvr>
    <a:masterClrMapping/>
  </p:clrMapOvr>
</p:sld>
</file>

<file path=ppt/theme/theme1.xml><?xml version="1.0" encoding="utf-8"?>
<a:theme xmlns:a="http://schemas.openxmlformats.org/drawingml/2006/main" name="UMMH UBT TEMPLATE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accent3"/>
          </a:solidFill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LEVEL 1__LAUNCHING">
  <a:themeElements>
    <a:clrScheme name="UMMH NEW">
      <a:dk1>
        <a:srgbClr val="1105A5"/>
      </a:dk1>
      <a:lt1>
        <a:srgbClr val="FFFFFF"/>
      </a:lt1>
      <a:dk2>
        <a:srgbClr val="000000"/>
      </a:dk2>
      <a:lt2>
        <a:srgbClr val="878B8D"/>
      </a:lt2>
      <a:accent1>
        <a:srgbClr val="6DD5E8"/>
      </a:accent1>
      <a:accent2>
        <a:srgbClr val="4E3F88"/>
      </a:accent2>
      <a:accent3>
        <a:srgbClr val="007881"/>
      </a:accent3>
      <a:accent4>
        <a:srgbClr val="960263"/>
      </a:accent4>
      <a:accent5>
        <a:srgbClr val="BFBA93"/>
      </a:accent5>
      <a:accent6>
        <a:srgbClr val="A8A1C5"/>
      </a:accent6>
      <a:hlink>
        <a:srgbClr val="1B639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15009</TotalTime>
  <Words>571</Words>
  <Application>Microsoft Office PowerPoint</Application>
  <PresentationFormat>On-screen Show (4:3)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System Font Regular</vt:lpstr>
      <vt:lpstr>UMMH UBT TEMPLATE</vt:lpstr>
      <vt:lpstr>LEVEL 1__LAUNCHING</vt:lpstr>
      <vt:lpstr>1_LEVEL 1__LAUNCHING</vt:lpstr>
      <vt:lpstr>2_LEVEL 1__LAUNCHING</vt:lpstr>
      <vt:lpstr>3_LEVEL 1__LAUNCHING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McGurk</dc:creator>
  <cp:lastModifiedBy>Laura</cp:lastModifiedBy>
  <cp:revision>210</cp:revision>
  <dcterms:created xsi:type="dcterms:W3CDTF">2021-12-07T02:32:55Z</dcterms:created>
  <dcterms:modified xsi:type="dcterms:W3CDTF">2022-02-10T00:39:30Z</dcterms:modified>
</cp:coreProperties>
</file>