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14572653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orient="horz" pos="201" userDrawn="1">
          <p15:clr>
            <a:srgbClr val="A4A3A4"/>
          </p15:clr>
        </p15:guide>
        <p15:guide id="3" pos="137" userDrawn="1">
          <p15:clr>
            <a:srgbClr val="A4A3A4"/>
          </p15:clr>
        </p15:guide>
        <p15:guide id="4" pos="5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3A0"/>
    <a:srgbClr val="DFDCED"/>
    <a:srgbClr val="FFF6E9"/>
    <a:srgbClr val="FAEEEC"/>
    <a:srgbClr val="F9EEEC"/>
    <a:srgbClr val="F4E6E3"/>
    <a:srgbClr val="E8E8DF"/>
    <a:srgbClr val="E2EFF0"/>
    <a:srgbClr val="D9E5FA"/>
    <a:srgbClr val="2A3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8"/>
    <p:restoredTop sz="95781"/>
  </p:normalViewPr>
  <p:slideViewPr>
    <p:cSldViewPr snapToGrid="0" snapToObjects="1">
      <p:cViewPr varScale="1">
        <p:scale>
          <a:sx n="116" d="100"/>
          <a:sy n="116" d="100"/>
        </p:scale>
        <p:origin x="1884" y="96"/>
      </p:cViewPr>
      <p:guideLst>
        <p:guide orient="horz" pos="4032"/>
        <p:guide orient="horz" pos="201"/>
        <p:guide pos="137"/>
        <p:guide pos="5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1578947368421"/>
          <c:y val="0.14685602392726577"/>
          <c:w val="0.69537401574803148"/>
          <c:h val="0.472835431008155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Meetings Completed</c:v>
                </c:pt>
              </c:strCache>
            </c:strRef>
          </c:tx>
          <c:spPr>
            <a:ln w="28575">
              <a:solidFill>
                <a:schemeClr val="bg1">
                  <a:lumMod val="9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038-D24F-9DD5-2A2BDADD455C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38-D24F-9DD5-2A2BDADD455C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38-D24F-9DD5-2A2BDADD455C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038-D24F-9DD5-2A2BDADD455C}"/>
              </c:ext>
            </c:extLst>
          </c:dPt>
          <c:cat>
            <c:strRef>
              <c:f>Sheet1!$A$2:$A$5</c:f>
              <c:strCache>
                <c:ptCount val="4"/>
                <c:pt idx="0">
                  <c:v>  1st Qtr</c:v>
                </c:pt>
                <c:pt idx="1">
                  <c:v>  2nd Qtr</c:v>
                </c:pt>
                <c:pt idx="2">
                  <c:v>  3rd Qtr</c:v>
                </c:pt>
                <c:pt idx="3">
                  <c:v>  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8-D24F-9DD5-2A2BDADD4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6"/>
      </c:doughnutChart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7974046829672605"/>
          <c:y val="0.67380995069633454"/>
          <c:w val="0.43394011603812682"/>
          <c:h val="0.30744007352047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F53DC-F1FB-AB47-B029-1881A5EAC83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16F54-E0BE-5F49-8138-28583923F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" y="6488475"/>
            <a:ext cx="609601" cy="320040"/>
          </a:xfrm>
        </p:spPr>
        <p:txBody>
          <a:bodyPr/>
          <a:lstStyle/>
          <a:p>
            <a:fld id="{9DD9B03D-D917-DE44-AB90-70E9A0F1EE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30F57F-D1E8-B942-9A79-96F506BF6B05}"/>
              </a:ext>
            </a:extLst>
          </p:cNvPr>
          <p:cNvSpPr/>
          <p:nvPr userDrawn="1"/>
        </p:nvSpPr>
        <p:spPr>
          <a:xfrm>
            <a:off x="0" y="0"/>
            <a:ext cx="9144000" cy="15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6FCACE4-160B-5D41-AE26-4216F7C4D1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1565" y="302299"/>
            <a:ext cx="9019309" cy="864350"/>
          </a:xfrm>
          <a:prstGeom prst="rect">
            <a:avLst/>
          </a:prstGeom>
        </p:spPr>
      </p:pic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604734EC-0A3D-5E43-BCB1-0F24BAAC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5737"/>
            <a:ext cx="7251865" cy="728663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2" y="1536700"/>
            <a:ext cx="7877176" cy="46739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488475"/>
            <a:ext cx="609601" cy="3200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2"/>
                </a:solidFill>
              </a:defRPr>
            </a:lvl1pPr>
          </a:lstStyle>
          <a:p>
            <a:fld id="{9DD9B03D-D917-DE44-AB90-70E9A0F1EE2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34DAAEF-CE77-774D-BF55-7BAF376C94B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75" y="6515828"/>
            <a:ext cx="1529797" cy="23974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5F308460-2297-D34E-B8A8-B4AE0381910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10580" y="541387"/>
            <a:ext cx="690107" cy="69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7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 cap="all" spc="450" baseline="0" dirty="0">
          <a:solidFill>
            <a:schemeClr val="accent3"/>
          </a:solidFill>
          <a:latin typeface="Arial" panose="020B0604020202020204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2">
          <p15:clr>
            <a:srgbClr val="F26B43"/>
          </p15:clr>
        </p15:guide>
        <p15:guide id="2" orient="horz" pos="576">
          <p15:clr>
            <a:srgbClr val="F26B43"/>
          </p15:clr>
        </p15:guide>
        <p15:guide id="3" orient="horz" pos="117">
          <p15:clr>
            <a:srgbClr val="F26B43"/>
          </p15:clr>
        </p15:guide>
        <p15:guide id="4" orient="horz" pos="968">
          <p15:clr>
            <a:srgbClr val="F26B43"/>
          </p15:clr>
        </p15:guide>
        <p15:guide id="5" pos="552" userDrawn="1">
          <p15:clr>
            <a:srgbClr val="F26B43"/>
          </p15:clr>
        </p15:guide>
        <p15:guide id="6" pos="5364">
          <p15:clr>
            <a:srgbClr val="F26B43"/>
          </p15:clr>
        </p15:guide>
        <p15:guide id="7" pos="384">
          <p15:clr>
            <a:srgbClr val="F26B43"/>
          </p15:clr>
        </p15:guide>
        <p15:guide id="8" pos="51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7CD023ED-0B24-6D4F-9CAB-07A96DD61082}"/>
              </a:ext>
            </a:extLst>
          </p:cNvPr>
          <p:cNvGrpSpPr/>
          <p:nvPr/>
        </p:nvGrpSpPr>
        <p:grpSpPr>
          <a:xfrm>
            <a:off x="217488" y="319088"/>
            <a:ext cx="8750594" cy="6081712"/>
            <a:chOff x="217488" y="319088"/>
            <a:chExt cx="8750594" cy="608171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08876D-DFF8-9E41-8C7D-741804425BFF}"/>
                </a:ext>
              </a:extLst>
            </p:cNvPr>
            <p:cNvSpPr/>
            <p:nvPr/>
          </p:nvSpPr>
          <p:spPr>
            <a:xfrm>
              <a:off x="217488" y="319088"/>
              <a:ext cx="8736012" cy="426111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25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UNIT BASED TEAM CHARTER:  </a:t>
              </a:r>
              <a:r>
                <a:rPr lang="en-US" sz="1400" spc="25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PRIMARY CARE CLINIC</a:t>
              </a:r>
              <a:endParaRPr lang="en-US" sz="2800" spc="250" dirty="0">
                <a:solidFill>
                  <a:schemeClr val="bg1"/>
                </a:solidFill>
                <a:highlight>
                  <a:srgbClr val="FFFF00"/>
                </a:highlight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08B11C8-E7F9-6D49-97D7-CABA1596E7D7}"/>
                </a:ext>
              </a:extLst>
            </p:cNvPr>
            <p:cNvGrpSpPr/>
            <p:nvPr/>
          </p:nvGrpSpPr>
          <p:grpSpPr>
            <a:xfrm>
              <a:off x="217488" y="825500"/>
              <a:ext cx="2631813" cy="2133601"/>
              <a:chOff x="217488" y="825500"/>
              <a:chExt cx="2631813" cy="21336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32CA1ED-891B-B24B-8968-EB5BC7E42C95}"/>
                  </a:ext>
                </a:extLst>
              </p:cNvPr>
              <p:cNvSpPr/>
              <p:nvPr/>
            </p:nvSpPr>
            <p:spPr>
              <a:xfrm>
                <a:off x="217488" y="825501"/>
                <a:ext cx="2631813" cy="2133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Ins="182880" rtlCol="0" anchor="t" anchorCtr="0"/>
              <a:lstStyle/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 UBT is a collaborative partnership comprised of frontline staff, managers, and clinicians.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In alignment with system, medical group and medical center goals, Our UBT will identify clinical and operation improvement opportunities within our unit and innovate solutions together. </a:t>
                </a:r>
              </a:p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endParaRPr lang="en-US" sz="1000" dirty="0">
                  <a:solidFill>
                    <a:schemeClr val="bg2">
                      <a:lumMod val="5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The goal of the UBT is not only to get better results, but to improve how caregivers feel at work by engaging them at a deep level in measurably improving the work itself.</a:t>
                </a:r>
                <a:endParaRPr lang="en-US" sz="10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endParaRPr lang="en-US" sz="1000" dirty="0">
                  <a:solidFill>
                    <a:schemeClr val="bg2">
                      <a:lumMod val="5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BE22ABE-99E8-0647-A4E6-53A649270570}"/>
                  </a:ext>
                </a:extLst>
              </p:cNvPr>
              <p:cNvSpPr/>
              <p:nvPr/>
            </p:nvSpPr>
            <p:spPr>
              <a:xfrm>
                <a:off x="217488" y="825500"/>
                <a:ext cx="2631813" cy="2285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PURPOSE</a:t>
                </a:r>
                <a:endParaRPr lang="en-US" sz="1050" b="1" spc="15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9CFBF37-BAFC-A148-9E51-9139206BFB49}"/>
                </a:ext>
              </a:extLst>
            </p:cNvPr>
            <p:cNvGrpSpPr/>
            <p:nvPr/>
          </p:nvGrpSpPr>
          <p:grpSpPr>
            <a:xfrm>
              <a:off x="2960914" y="825500"/>
              <a:ext cx="1930401" cy="2133601"/>
              <a:chOff x="2960914" y="825500"/>
              <a:chExt cx="1930401" cy="2133601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FA7B481-62D6-7441-87D3-3C8EC9959511}"/>
                  </a:ext>
                </a:extLst>
              </p:cNvPr>
              <p:cNvSpPr/>
              <p:nvPr/>
            </p:nvSpPr>
            <p:spPr>
              <a:xfrm>
                <a:off x="2960914" y="825501"/>
                <a:ext cx="1930400" cy="2133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tlCol="0" anchor="t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Working on no more than 2-3 critical areas at a time, the UBT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will improve through running frequent, small, measurable tests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of change in order to make a measurable impact. </a:t>
                </a:r>
              </a:p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The UBT Coordinating Committee will meet regularly to select issues, design experiments, learn and adjust, and track progress.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ADD452F-948F-0143-854D-E60EC57E0B11}"/>
                  </a:ext>
                </a:extLst>
              </p:cNvPr>
              <p:cNvSpPr/>
              <p:nvPr/>
            </p:nvSpPr>
            <p:spPr>
              <a:xfrm>
                <a:off x="2960915" y="825500"/>
                <a:ext cx="1930400" cy="2285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METHOD</a:t>
                </a:r>
                <a:endParaRPr lang="en-US" sz="1050" b="1" spc="15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82E38E-EDA6-974D-9DF4-E47141EE2FBA}"/>
                </a:ext>
              </a:extLst>
            </p:cNvPr>
            <p:cNvGrpSpPr/>
            <p:nvPr/>
          </p:nvGrpSpPr>
          <p:grpSpPr>
            <a:xfrm>
              <a:off x="5002926" y="825500"/>
              <a:ext cx="2042011" cy="3572765"/>
              <a:chOff x="5002926" y="825500"/>
              <a:chExt cx="2042011" cy="357276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5FEA2C-12B7-F845-8B5A-FEE208C77C87}"/>
                  </a:ext>
                </a:extLst>
              </p:cNvPr>
              <p:cNvSpPr/>
              <p:nvPr/>
            </p:nvSpPr>
            <p:spPr>
              <a:xfrm>
                <a:off x="5002928" y="825501"/>
                <a:ext cx="2042005" cy="35727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tlCol="0" anchor="t" anchorCtr="0"/>
              <a:lstStyle/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Co-Leads direct/facilitate improvement work of team, Coordinating Committee meetings, encourage broad participation: </a:t>
                </a:r>
              </a:p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r>
                  <a:rPr lang="en-US" sz="10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Labor: 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Rita Caputo </a:t>
                </a:r>
              </a:p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r>
                  <a:rPr lang="en-US" sz="10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Management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: Andrea Santiago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Clinician (optional): 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______________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Co-Sponsors support the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co-leads, remove barriers, align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work to system goals, focus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not just on results themselves but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how we get results):  </a:t>
                </a:r>
              </a:p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r>
                  <a:rPr lang="en-US" sz="10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Labor: 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Carol H.</a:t>
                </a:r>
              </a:p>
              <a:p>
                <a:pPr fontAlgn="base">
                  <a:buClr>
                    <a:schemeClr val="bg2">
                      <a:lumMod val="50000"/>
                    </a:schemeClr>
                  </a:buClr>
                </a:pPr>
                <a:r>
                  <a:rPr lang="en-US" sz="10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Management:  </a:t>
                </a:r>
                <a:r>
                  <a:rPr lang="en-US" sz="1000" dirty="0" err="1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Shavel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 </a:t>
                </a:r>
                <a:r>
                  <a:rPr lang="en-US" sz="1000" dirty="0" err="1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Aldophe</a:t>
                </a:r>
                <a:endParaRPr lang="en-US" sz="1000" dirty="0">
                  <a:solidFill>
                    <a:schemeClr val="bg2">
                      <a:lumMod val="5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endParaRPr lang="en-US" sz="1000" dirty="0">
                  <a:solidFill>
                    <a:schemeClr val="bg2">
                      <a:lumMod val="5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Coach helps UBT use PI tools,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adhere to UBT structure, support learning:  Will Erickson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FD4D40-7CAA-C64F-88FA-5088CCEDF127}"/>
                  </a:ext>
                </a:extLst>
              </p:cNvPr>
              <p:cNvSpPr/>
              <p:nvPr/>
            </p:nvSpPr>
            <p:spPr>
              <a:xfrm>
                <a:off x="5002926" y="825500"/>
                <a:ext cx="2042011" cy="22859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LEADERSHIP ROLE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B932FC3-016E-BD4E-B46F-365A5EB79654}"/>
                </a:ext>
              </a:extLst>
            </p:cNvPr>
            <p:cNvGrpSpPr/>
            <p:nvPr/>
          </p:nvGrpSpPr>
          <p:grpSpPr>
            <a:xfrm>
              <a:off x="7156545" y="825500"/>
              <a:ext cx="1811537" cy="3572765"/>
              <a:chOff x="7156545" y="825500"/>
              <a:chExt cx="1811537" cy="357276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0E0EF74-BA45-C641-8568-165275240083}"/>
                  </a:ext>
                </a:extLst>
              </p:cNvPr>
              <p:cNvSpPr/>
              <p:nvPr/>
            </p:nvSpPr>
            <p:spPr>
              <a:xfrm>
                <a:off x="7156547" y="825501"/>
                <a:ext cx="1796953" cy="35727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Ins="0" rtlCol="0" anchor="t" anchorCtr="0"/>
              <a:lstStyle/>
              <a:p>
                <a:pPr fontAlgn="base">
                  <a:spcAft>
                    <a:spcPts val="12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Committee (UBTC)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is made up of a broad spectrum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of roles, helps select issues to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focus on and solutions to test,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and helps implement changes: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Dr. J. </a:t>
                </a:r>
                <a:r>
                  <a:rPr lang="en-US" sz="1000" dirty="0" err="1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Subrarmanian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MD</a:t>
                </a:r>
                <a:endParaRPr lang="en-US" sz="1000" i="1" dirty="0">
                  <a:solidFill>
                    <a:schemeClr val="bg2">
                      <a:lumMod val="5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AnnMarie Peterson,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RN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Denise </a:t>
                </a:r>
                <a:r>
                  <a:rPr lang="en-US" sz="1000" dirty="0" err="1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Nickish</a:t>
                </a: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LPN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Rose Welsh,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ASR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Cathy Cotton,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ASR (PAs)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Diane Bolden,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MOA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Alicia Giroux,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MOA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Kara Goodwin, </a:t>
                </a:r>
                <a:r>
                  <a:rPr lang="en-US" sz="800" i="1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Admin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8C9A634-FA4D-2846-898C-BC0DB5C63E33}"/>
                  </a:ext>
                </a:extLst>
              </p:cNvPr>
              <p:cNvSpPr/>
              <p:nvPr/>
            </p:nvSpPr>
            <p:spPr>
              <a:xfrm>
                <a:off x="7156545" y="825500"/>
                <a:ext cx="1811537" cy="22859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 COMMITTEE ROLE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C65B341-1B0D-D949-8F46-01E32E115938}"/>
                </a:ext>
              </a:extLst>
            </p:cNvPr>
            <p:cNvGrpSpPr/>
            <p:nvPr/>
          </p:nvGrpSpPr>
          <p:grpSpPr>
            <a:xfrm>
              <a:off x="217488" y="3081528"/>
              <a:ext cx="2631813" cy="3319272"/>
              <a:chOff x="217488" y="3081528"/>
              <a:chExt cx="2631813" cy="331927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692677D-F651-E642-890C-E2B79E9BE82A}"/>
                  </a:ext>
                </a:extLst>
              </p:cNvPr>
              <p:cNvSpPr/>
              <p:nvPr/>
            </p:nvSpPr>
            <p:spPr>
              <a:xfrm>
                <a:off x="217488" y="3081528"/>
                <a:ext cx="2631813" cy="33192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tlCol="0" anchor="t" anchorCtr="0"/>
              <a:lstStyle/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Decisions will be made by consensus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Be on time and present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Follow the agenda, and come prepared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One person talks at a time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Everyone has a voice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Participation equals progress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Respect confidentiality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Listen to understand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Think and talk possibility - ‘what would it take?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All meeting participants will strive to communicate content to rest of dept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_______________________________</a:t>
                </a:r>
              </a:p>
              <a:p>
                <a:pPr marL="171450" indent="-171450"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_______________________________</a:t>
                </a:r>
              </a:p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endParaRPr lang="en-US" sz="1050" dirty="0">
                  <a:solidFill>
                    <a:schemeClr val="tx2"/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2BE0C61-A7B6-C94D-AD43-C6DB2D00B812}"/>
                  </a:ext>
                </a:extLst>
              </p:cNvPr>
              <p:cNvSpPr/>
              <p:nvPr/>
            </p:nvSpPr>
            <p:spPr>
              <a:xfrm>
                <a:off x="217488" y="3081528"/>
                <a:ext cx="2631813" cy="22859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MEETING GROUND RULES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3D37FBC-825C-7742-8E76-6E5DE15FEA60}"/>
                </a:ext>
              </a:extLst>
            </p:cNvPr>
            <p:cNvGrpSpPr/>
            <p:nvPr/>
          </p:nvGrpSpPr>
          <p:grpSpPr>
            <a:xfrm>
              <a:off x="5002926" y="4517135"/>
              <a:ext cx="2042011" cy="1883665"/>
              <a:chOff x="5002926" y="4517135"/>
              <a:chExt cx="2042011" cy="188366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1F482A7-F0BE-2C44-B503-6CF79FE8731D}"/>
                  </a:ext>
                </a:extLst>
              </p:cNvPr>
              <p:cNvSpPr/>
              <p:nvPr/>
            </p:nvSpPr>
            <p:spPr>
              <a:xfrm>
                <a:off x="5002929" y="4517136"/>
                <a:ext cx="2042008" cy="18836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tlCol="0" anchor="t" anchorCtr="0"/>
              <a:lstStyle/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Each UBT should have regularly scheduled UBTC meetings, co-lead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prep meetings, and idea huddles: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UBTC mtg time:  ______________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Co-lead Prep mtg time:   _________</a:t>
                </a:r>
              </a:p>
              <a:p>
                <a:pPr fontAlgn="base">
                  <a:spcAft>
                    <a:spcPts val="8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Idea Board huddle time:  _________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76286D7-D246-BE42-AA0B-B09EE0C4603D}"/>
                  </a:ext>
                </a:extLst>
              </p:cNvPr>
              <p:cNvSpPr/>
              <p:nvPr/>
            </p:nvSpPr>
            <p:spPr>
              <a:xfrm>
                <a:off x="5002926" y="4517135"/>
                <a:ext cx="2042005" cy="228599"/>
              </a:xfrm>
              <a:prstGeom prst="rect">
                <a:avLst/>
              </a:prstGeom>
              <a:solidFill>
                <a:srgbClr val="1773A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MEETINGS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F78533D-2547-5B4F-B34B-B5D52DD8F13B}"/>
                </a:ext>
              </a:extLst>
            </p:cNvPr>
            <p:cNvGrpSpPr/>
            <p:nvPr/>
          </p:nvGrpSpPr>
          <p:grpSpPr>
            <a:xfrm>
              <a:off x="7156543" y="4517135"/>
              <a:ext cx="1796957" cy="1883665"/>
              <a:chOff x="7156543" y="4517135"/>
              <a:chExt cx="1796957" cy="1883665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231E4DD-1231-3B4E-B6B9-63AB72CCD3DF}"/>
                  </a:ext>
                </a:extLst>
              </p:cNvPr>
              <p:cNvSpPr/>
              <p:nvPr/>
            </p:nvSpPr>
            <p:spPr>
              <a:xfrm>
                <a:off x="7156551" y="4517135"/>
                <a:ext cx="1796949" cy="188366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Ins="182880" rtlCol="0" anchor="t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The UBT shall focus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on the work of the unit </a:t>
                </a:r>
                <a:b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</a:br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with an eye toward improving the patient and caregiver experience of care.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3D5D80C-9AF6-5940-99AB-A0526EA1C733}"/>
                  </a:ext>
                </a:extLst>
              </p:cNvPr>
              <p:cNvSpPr/>
              <p:nvPr/>
            </p:nvSpPr>
            <p:spPr>
              <a:xfrm>
                <a:off x="7156543" y="4517135"/>
                <a:ext cx="1796950" cy="22859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SCOPE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32AA1DC-15B7-B643-B1E6-31B7575AF1D2}"/>
                </a:ext>
              </a:extLst>
            </p:cNvPr>
            <p:cNvGrpSpPr/>
            <p:nvPr/>
          </p:nvGrpSpPr>
          <p:grpSpPr>
            <a:xfrm>
              <a:off x="2946333" y="3081528"/>
              <a:ext cx="1944982" cy="3319272"/>
              <a:chOff x="2946333" y="3081528"/>
              <a:chExt cx="1944982" cy="33192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0DEED60-5BE9-3D49-87AC-BF48CA530D57}"/>
                  </a:ext>
                </a:extLst>
              </p:cNvPr>
              <p:cNvSpPr/>
              <p:nvPr/>
            </p:nvSpPr>
            <p:spPr>
              <a:xfrm>
                <a:off x="2960915" y="3081528"/>
                <a:ext cx="1930400" cy="33192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20040" rtlCol="0" anchor="t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endParaRPr lang="en-US" sz="1000" dirty="0">
                  <a:solidFill>
                    <a:schemeClr val="bg2">
                      <a:lumMod val="5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F7C7E71-896C-FE40-99D4-F2451D7B654F}"/>
                  </a:ext>
                </a:extLst>
              </p:cNvPr>
              <p:cNvSpPr/>
              <p:nvPr/>
            </p:nvSpPr>
            <p:spPr>
              <a:xfrm>
                <a:off x="2960915" y="3081528"/>
                <a:ext cx="1930400" cy="22859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bIns="91440" rtlCol="0" anchor="ctr" anchorCtr="0"/>
              <a:lstStyle/>
              <a:p>
                <a:pPr fontAlgn="base">
                  <a:spcAft>
                    <a:spcPts val="600"/>
                  </a:spcAft>
                  <a:buClr>
                    <a:schemeClr val="bg2">
                      <a:lumMod val="50000"/>
                    </a:schemeClr>
                  </a:buClr>
                </a:pPr>
                <a:r>
                  <a:rPr lang="en-US" sz="1000" b="1" spc="150" dirty="0">
                    <a:solidFill>
                      <a:schemeClr val="bg1"/>
                    </a:solidFill>
                    <a:latin typeface="Arial Narrow" panose="020B0604020202020204" pitchFamily="34" charset="0"/>
                    <a:cs typeface="Arial Narrow" panose="020B0604020202020204" pitchFamily="34" charset="0"/>
                  </a:rPr>
                  <a:t>QUARTERLY MEETINGS</a:t>
                </a:r>
              </a:p>
            </p:txBody>
          </p:sp>
          <p:graphicFrame>
            <p:nvGraphicFramePr>
              <p:cNvPr id="33" name="Chart 32">
                <a:extLst>
                  <a:ext uri="{FF2B5EF4-FFF2-40B4-BE49-F238E27FC236}">
                    <a16:creationId xmlns:a16="http://schemas.microsoft.com/office/drawing/2014/main" id="{3E7238FD-E9C5-7F43-8BA0-394AB1BFCF6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59397945"/>
                  </p:ext>
                </p:extLst>
              </p:nvPr>
            </p:nvGraphicFramePr>
            <p:xfrm>
              <a:off x="2946333" y="3429001"/>
              <a:ext cx="1930400" cy="283893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7396BC3-75B8-324C-AE0C-337370ACC8DD}"/>
              </a:ext>
            </a:extLst>
          </p:cNvPr>
          <p:cNvSpPr txBox="1"/>
          <p:nvPr/>
        </p:nvSpPr>
        <p:spPr>
          <a:xfrm>
            <a:off x="7682749" y="6499994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i="1" dirty="0">
                <a:solidFill>
                  <a:schemeClr val="bg2">
                    <a:lumMod val="50000"/>
                  </a:schemeClr>
                </a:solidFill>
              </a:rPr>
              <a:t>Last update:  11/17/21</a:t>
            </a:r>
          </a:p>
        </p:txBody>
      </p:sp>
    </p:spTree>
    <p:extLst>
      <p:ext uri="{BB962C8B-B14F-4D97-AF65-F5344CB8AC3E}">
        <p14:creationId xmlns:p14="http://schemas.microsoft.com/office/powerpoint/2010/main" val="166690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EVEL 1__LAUNCHING">
  <a:themeElements>
    <a:clrScheme name="UMMH NEW">
      <a:dk1>
        <a:srgbClr val="1105A5"/>
      </a:dk1>
      <a:lt1>
        <a:srgbClr val="FFFFFF"/>
      </a:lt1>
      <a:dk2>
        <a:srgbClr val="000000"/>
      </a:dk2>
      <a:lt2>
        <a:srgbClr val="878B8D"/>
      </a:lt2>
      <a:accent1>
        <a:srgbClr val="6DD5E8"/>
      </a:accent1>
      <a:accent2>
        <a:srgbClr val="4E3F88"/>
      </a:accent2>
      <a:accent3>
        <a:srgbClr val="007881"/>
      </a:accent3>
      <a:accent4>
        <a:srgbClr val="960263"/>
      </a:accent4>
      <a:accent5>
        <a:srgbClr val="BFBA93"/>
      </a:accent5>
      <a:accent6>
        <a:srgbClr val="A8A1C5"/>
      </a:accent6>
      <a:hlink>
        <a:srgbClr val="1B6399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6904</TotalTime>
  <Words>453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LEVEL 1__LAUNCHING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McGurk</dc:creator>
  <cp:lastModifiedBy>Laura</cp:lastModifiedBy>
  <cp:revision>84</cp:revision>
  <dcterms:created xsi:type="dcterms:W3CDTF">2021-12-07T02:32:55Z</dcterms:created>
  <dcterms:modified xsi:type="dcterms:W3CDTF">2022-02-10T00:23:25Z</dcterms:modified>
</cp:coreProperties>
</file>