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720" r:id="rId2"/>
    <p:sldMasterId id="2147483747" r:id="rId3"/>
    <p:sldMasterId id="2147483767" r:id="rId4"/>
  </p:sldMasterIdLst>
  <p:notesMasterIdLst>
    <p:notesMasterId r:id="rId19"/>
  </p:notesMasterIdLst>
  <p:sldIdLst>
    <p:sldId id="265" r:id="rId5"/>
    <p:sldId id="256" r:id="rId6"/>
    <p:sldId id="2145726599" r:id="rId7"/>
    <p:sldId id="2145726581" r:id="rId8"/>
    <p:sldId id="680" r:id="rId9"/>
    <p:sldId id="2145726584" r:id="rId10"/>
    <p:sldId id="2145726585" r:id="rId11"/>
    <p:sldId id="2145726557" r:id="rId12"/>
    <p:sldId id="2145726495" r:id="rId13"/>
    <p:sldId id="2145726586" r:id="rId14"/>
    <p:sldId id="2145726482" r:id="rId15"/>
    <p:sldId id="328" r:id="rId16"/>
    <p:sldId id="2145726603" r:id="rId17"/>
    <p:sldId id="214572660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FA"/>
    <a:srgbClr val="2A338F"/>
    <a:srgbClr val="E7ECED"/>
    <a:srgbClr val="DFDCED"/>
    <a:srgbClr val="EFEFEF"/>
    <a:srgbClr val="D8E7FA"/>
    <a:srgbClr val="F4E6E3"/>
    <a:srgbClr val="EEEDF4"/>
    <a:srgbClr val="FFEDF7"/>
    <a:srgbClr val="E2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53"/>
    <p:restoredTop sz="95743"/>
  </p:normalViewPr>
  <p:slideViewPr>
    <p:cSldViewPr snapToGrid="0" snapToObjects="1">
      <p:cViewPr varScale="1">
        <p:scale>
          <a:sx n="86" d="100"/>
          <a:sy n="86" d="100"/>
        </p:scale>
        <p:origin x="1469" y="62"/>
      </p:cViewPr>
      <p:guideLst>
        <p:guide orient="horz" pos="3720"/>
        <p:guide orient="horz" pos="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bg2">
                  <a:lumMod val="50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1578947368421"/>
          <c:y val="0.14685602392726577"/>
          <c:w val="0.69537401574803148"/>
          <c:h val="0.47283543100815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Meetings Completed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038-D24F-9DD5-2A2BDADD455C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8-D24F-9DD5-2A2BDADD455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8-D24F-9DD5-2A2BDADD455C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038-D24F-9DD5-2A2BDADD455C}"/>
              </c:ext>
            </c:extLst>
          </c:dPt>
          <c:cat>
            <c:strRef>
              <c:f>Sheet1!$A$2:$A$5</c:f>
              <c:strCache>
                <c:ptCount val="4"/>
                <c:pt idx="0">
                  <c:v>  1st Qtr</c:v>
                </c:pt>
                <c:pt idx="1">
                  <c:v>  2nd Qtr</c:v>
                </c:pt>
                <c:pt idx="2">
                  <c:v>  3rd Qtr</c:v>
                </c:pt>
                <c:pt idx="3">
                  <c:v>  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8-D24F-9DD5-2A2BDADD4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974046829672605"/>
          <c:y val="0.67380995069633454"/>
          <c:w val="0.43394011603812682"/>
          <c:h val="0.30744007352047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2">
                  <a:lumMod val="50000"/>
                </a:schemeClr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53DC-F1FB-AB47-B029-1881A5EAC83B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6F54-E0BE-5F49-8138-28583923F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7662" y="6488475"/>
            <a:ext cx="609601" cy="320040"/>
          </a:xfrm>
          <a:prstGeom prst="rect">
            <a:avLst/>
          </a:prstGeo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3B569-85E2-6343-8807-8472903C6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AC0E4-826F-C14B-A000-CB386ED8C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75CCC-DCD8-1F49-B6BA-8EE7514E2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FFE7E-9787-394B-B994-CE0B5226F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54781-2650-5A4B-AF8D-84DBD0648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23">
            <a:extLst>
              <a:ext uri="{FF2B5EF4-FFF2-40B4-BE49-F238E27FC236}">
                <a16:creationId xmlns:a16="http://schemas.microsoft.com/office/drawing/2014/main" id="{066B44A1-73C5-8646-BC6A-F4AF890AB1DF}"/>
              </a:ext>
            </a:extLst>
          </p:cNvPr>
          <p:cNvSpPr/>
          <p:nvPr userDrawn="1"/>
        </p:nvSpPr>
        <p:spPr>
          <a:xfrm>
            <a:off x="-1" y="0"/>
            <a:ext cx="3443035" cy="6886070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F676DC8-8E19-BB4A-83DD-13112795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A5442533-A6EE-EA41-992B-6EC1CAEB57AB}"/>
              </a:ext>
            </a:extLst>
          </p:cNvPr>
          <p:cNvSpPr/>
          <p:nvPr userDrawn="1"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 w="38100">
            <a:noFill/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8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98C6AD-F526-404D-A11F-57C1D94EF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231CF-EF39-1D4C-831F-A9249459E154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3B29E3-08B0-7E43-8EF3-B6E51DA11A16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CB972EEB-E4E2-0143-9E2F-9EC0AFA4EB46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7FFB885E-D26A-1F4C-9D2A-A4DC207D1A6D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909F96-35D9-8143-819C-037942AFA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7F0A503-ACE4-6B49-BBE4-BFB26CCC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0AAE0B-2872-0642-86AA-33AAC96B1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2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43251-0161-844F-A0E9-4CEAE9234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6" y="3771900"/>
            <a:ext cx="4767262" cy="1809977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FC30DB-4305-FD47-AA69-561FD67E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6414" y="2674143"/>
            <a:ext cx="2924174" cy="823914"/>
          </a:xfrm>
        </p:spPr>
        <p:txBody>
          <a:bodyPr anchor="b" anchorCtr="0"/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23">
            <a:extLst>
              <a:ext uri="{FF2B5EF4-FFF2-40B4-BE49-F238E27FC236}">
                <a16:creationId xmlns:a16="http://schemas.microsoft.com/office/drawing/2014/main" id="{066B44A1-73C5-8646-BC6A-F4AF890AB1DF}"/>
              </a:ext>
            </a:extLst>
          </p:cNvPr>
          <p:cNvSpPr/>
          <p:nvPr userDrawn="1"/>
        </p:nvSpPr>
        <p:spPr>
          <a:xfrm>
            <a:off x="-1" y="0"/>
            <a:ext cx="3443035" cy="6886070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F676DC8-8E19-BB4A-83DD-13112795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A5442533-A6EE-EA41-992B-6EC1CAEB57AB}"/>
              </a:ext>
            </a:extLst>
          </p:cNvPr>
          <p:cNvSpPr/>
          <p:nvPr userDrawn="1"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 w="38100">
            <a:noFill/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8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98C6AD-F526-404D-A11F-57C1D94EF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231CF-EF39-1D4C-831F-A9249459E154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3B29E3-08B0-7E43-8EF3-B6E51DA11A16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CB972EEB-E4E2-0143-9E2F-9EC0AFA4EB46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7FFB885E-D26A-1F4C-9D2A-A4DC207D1A6D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909F96-35D9-8143-819C-037942AFA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7F0A503-ACE4-6B49-BBE4-BFB26CCC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0AAE0B-2872-0642-86AA-33AAC96B1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4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A71E0D-0910-0245-83E7-83AF20F8E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0580" y="541387"/>
            <a:ext cx="690107" cy="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6308B-EB76-8B49-A43B-C2752A4B9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93D38-2637-404C-81EB-BAA2EBBCE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7479-5BC8-2E46-BB4D-8D6CE018F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518AA-3AFF-0B4A-A547-86262C57E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_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9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_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1"/>
            <a:ext cx="9144000" cy="3721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75" y="4835162"/>
            <a:ext cx="7896316" cy="665936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100000"/>
              </a:lnSpc>
              <a:defRPr sz="2400" b="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275" y="914400"/>
            <a:ext cx="7896316" cy="1324881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 algn="ctr">
              <a:buNone/>
              <a:tabLst/>
              <a:defRPr lang="en-US" sz="3200" cap="all" spc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5D6E21-94F2-7E44-AFC5-56AE5A6DEBBE}"/>
              </a:ext>
            </a:extLst>
          </p:cNvPr>
          <p:cNvGrpSpPr/>
          <p:nvPr userDrawn="1"/>
        </p:nvGrpSpPr>
        <p:grpSpPr>
          <a:xfrm>
            <a:off x="564939" y="2917467"/>
            <a:ext cx="7956655" cy="1595429"/>
            <a:chOff x="1192029" y="4728668"/>
            <a:chExt cx="6751539" cy="1353785"/>
          </a:xfrm>
        </p:grpSpPr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67A30A7A-79D8-BD4A-8BAD-07358CB7D6C4}"/>
                </a:ext>
              </a:extLst>
            </p:cNvPr>
            <p:cNvSpPr/>
            <p:nvPr/>
          </p:nvSpPr>
          <p:spPr>
            <a:xfrm>
              <a:off x="6589783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5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6" name="Left-Right Arrow 65">
              <a:extLst>
                <a:ext uri="{FF2B5EF4-FFF2-40B4-BE49-F238E27FC236}">
                  <a16:creationId xmlns:a16="http://schemas.microsoft.com/office/drawing/2014/main" id="{8967F543-7EA3-BF46-B60A-0D56118B568B}"/>
                </a:ext>
              </a:extLst>
            </p:cNvPr>
            <p:cNvSpPr/>
            <p:nvPr/>
          </p:nvSpPr>
          <p:spPr>
            <a:xfrm>
              <a:off x="6589783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Hard-wired 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97413367-EFCA-F344-95B5-2DD91E1A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95170" y="5526831"/>
              <a:ext cx="427878" cy="427878"/>
            </a:xfrm>
            <a:prstGeom prst="rect">
              <a:avLst/>
            </a:prstGeom>
          </p:spPr>
        </p:pic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0ED9CC8E-9F4A-FA41-8B56-DA3116308B06}"/>
                </a:ext>
              </a:extLst>
            </p:cNvPr>
            <p:cNvSpPr/>
            <p:nvPr/>
          </p:nvSpPr>
          <p:spPr>
            <a:xfrm>
              <a:off x="5235998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4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Left-Right Arrow 62">
              <a:extLst>
                <a:ext uri="{FF2B5EF4-FFF2-40B4-BE49-F238E27FC236}">
                  <a16:creationId xmlns:a16="http://schemas.microsoft.com/office/drawing/2014/main" id="{7C263024-EFDB-7845-8EBB-EC288D22B6B8}"/>
                </a:ext>
              </a:extLst>
            </p:cNvPr>
            <p:cNvSpPr/>
            <p:nvPr/>
          </p:nvSpPr>
          <p:spPr>
            <a:xfrm>
              <a:off x="5235998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High-performing 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7E922115-D9FD-914C-B4D7-E502F4E6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09939" y="5521118"/>
              <a:ext cx="379096" cy="379096"/>
            </a:xfrm>
            <a:prstGeom prst="rect">
              <a:avLst/>
            </a:prstGeom>
          </p:spPr>
        </p:pic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BAB2D3A3-F928-134C-AE2E-1A7DE82ABFDE}"/>
                </a:ext>
              </a:extLst>
            </p:cNvPr>
            <p:cNvSpPr/>
            <p:nvPr/>
          </p:nvSpPr>
          <p:spPr>
            <a:xfrm>
              <a:off x="3895106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3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0" name="Left-Right Arrow 59">
              <a:extLst>
                <a:ext uri="{FF2B5EF4-FFF2-40B4-BE49-F238E27FC236}">
                  <a16:creationId xmlns:a16="http://schemas.microsoft.com/office/drawing/2014/main" id="{2A4B4023-C4DF-B54D-9C5D-8A10FC0A4026}"/>
                </a:ext>
              </a:extLst>
            </p:cNvPr>
            <p:cNvSpPr/>
            <p:nvPr/>
          </p:nvSpPr>
          <p:spPr>
            <a:xfrm>
              <a:off x="3895106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Improving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CE60B5A0-1CC8-3043-8742-BC44D845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369047" y="5539438"/>
              <a:ext cx="379096" cy="379096"/>
            </a:xfrm>
            <a:prstGeom prst="rect">
              <a:avLst/>
            </a:prstGeom>
          </p:spPr>
        </p:pic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805537D4-995C-CB4A-A7B2-8C0F87D0B76A}"/>
                </a:ext>
              </a:extLst>
            </p:cNvPr>
            <p:cNvSpPr/>
            <p:nvPr/>
          </p:nvSpPr>
          <p:spPr>
            <a:xfrm>
              <a:off x="2541322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2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Left-Right Arrow 53">
              <a:extLst>
                <a:ext uri="{FF2B5EF4-FFF2-40B4-BE49-F238E27FC236}">
                  <a16:creationId xmlns:a16="http://schemas.microsoft.com/office/drawing/2014/main" id="{996A3379-E609-114A-83B4-8031EF5E8213}"/>
                </a:ext>
              </a:extLst>
            </p:cNvPr>
            <p:cNvSpPr/>
            <p:nvPr/>
          </p:nvSpPr>
          <p:spPr>
            <a:xfrm>
              <a:off x="2541322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Stabilizing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0463DE5-DDB7-AE4C-98E4-FD0C849A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018025" y="5539439"/>
              <a:ext cx="379096" cy="379096"/>
            </a:xfrm>
            <a:prstGeom prst="rect">
              <a:avLst/>
            </a:prstGeom>
          </p:spPr>
        </p:pic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F7DB7CDD-AF24-9941-A79E-7B87A2237683}"/>
                </a:ext>
              </a:extLst>
            </p:cNvPr>
            <p:cNvSpPr/>
            <p:nvPr userDrawn="1"/>
          </p:nvSpPr>
          <p:spPr>
            <a:xfrm>
              <a:off x="1192030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1</a:t>
              </a:r>
              <a:endParaRPr lang="en-US" sz="800" b="1" spc="1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1" name="Left-Right Arrow 100">
              <a:extLst>
                <a:ext uri="{FF2B5EF4-FFF2-40B4-BE49-F238E27FC236}">
                  <a16:creationId xmlns:a16="http://schemas.microsoft.com/office/drawing/2014/main" id="{37897BFD-84F7-5D47-BAA7-741573FE74B3}"/>
                </a:ext>
              </a:extLst>
            </p:cNvPr>
            <p:cNvSpPr/>
            <p:nvPr userDrawn="1"/>
          </p:nvSpPr>
          <p:spPr>
            <a:xfrm>
              <a:off x="1192029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Launching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130267AE-0BA4-5D43-83C6-531EB58EC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668732" y="5539439"/>
              <a:ext cx="379096" cy="37909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FA2740-E602-9049-B12B-55A01B434821}"/>
              </a:ext>
            </a:extLst>
          </p:cNvPr>
          <p:cNvGrpSpPr/>
          <p:nvPr userDrawn="1"/>
        </p:nvGrpSpPr>
        <p:grpSpPr>
          <a:xfrm>
            <a:off x="83980" y="1940681"/>
            <a:ext cx="2557346" cy="2557347"/>
            <a:chOff x="639179" y="2154719"/>
            <a:chExt cx="1581258" cy="1581258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4F178BB6-69D4-DE4D-9929-D43D2976FCC0}"/>
                </a:ext>
              </a:extLst>
            </p:cNvPr>
            <p:cNvSpPr/>
            <p:nvPr/>
          </p:nvSpPr>
          <p:spPr>
            <a:xfrm>
              <a:off x="639179" y="2154719"/>
              <a:ext cx="1581258" cy="158125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txBody>
            <a:bodyPr wrap="square" lIns="0" tIns="0" rIns="0" bIns="182880" anchor="ctr" anchorCtr="0">
              <a:noAutofit/>
            </a:bodyPr>
            <a:lstStyle/>
            <a:p>
              <a:pPr algn="ctr" fontAlgn="base"/>
              <a:r>
                <a:rPr lang="en-US" sz="1400" spc="300" baseline="0" dirty="0">
                  <a:solidFill>
                    <a:schemeClr val="bg1">
                      <a:lumMod val="50000"/>
                    </a:schemeClr>
                  </a:solidFill>
                </a:rPr>
                <a:t> LEVEL 1</a:t>
              </a:r>
              <a:r>
                <a:rPr lang="en-US" sz="1800" b="1" spc="300" baseline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sz="2400" b="1" spc="300" baseline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base"/>
              <a:endParaRPr lang="en-US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Left-Right Arrow 69">
              <a:extLst>
                <a:ext uri="{FF2B5EF4-FFF2-40B4-BE49-F238E27FC236}">
                  <a16:creationId xmlns:a16="http://schemas.microsoft.com/office/drawing/2014/main" id="{951BFA4D-DB56-ED49-93FB-92E5BE84A22F}"/>
                </a:ext>
              </a:extLst>
            </p:cNvPr>
            <p:cNvSpPr/>
            <p:nvPr/>
          </p:nvSpPr>
          <p:spPr>
            <a:xfrm>
              <a:off x="667370" y="2806165"/>
              <a:ext cx="1525183" cy="276559"/>
            </a:xfrm>
            <a:prstGeom prst="leftRightArrow">
              <a:avLst>
                <a:gd name="adj1" fmla="val 100000"/>
                <a:gd name="adj2" fmla="val 48727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Launching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F9E304EC-F1CA-2245-8DAA-7075044B6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228352" y="3117363"/>
              <a:ext cx="482054" cy="482054"/>
            </a:xfrm>
            <a:prstGeom prst="rect">
              <a:avLst/>
            </a:prstGeom>
          </p:spPr>
        </p:pic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4C960014-3208-C54B-A855-683650CC5F1A}"/>
                </a:ext>
              </a:extLst>
            </p:cNvPr>
            <p:cNvSpPr/>
            <p:nvPr userDrawn="1"/>
          </p:nvSpPr>
          <p:spPr>
            <a:xfrm>
              <a:off x="664521" y="2182238"/>
              <a:ext cx="1528032" cy="1528032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txBody>
            <a:bodyPr wrap="square" lIns="0" tIns="0" rIns="0" bIns="182880" anchor="ctr" anchorCtr="0">
              <a:noAutofit/>
            </a:bodyPr>
            <a:lstStyle/>
            <a:p>
              <a:pPr algn="ctr" fontAlgn="base"/>
              <a:endParaRPr lang="en-US" sz="6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5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DC809-2094-384A-9C61-ED6FA4911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0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8CC9285-50B9-7240-AEA4-3823DF3FD9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B22F9-E7E2-714B-8A0E-FDA6186D12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1567" y="302299"/>
            <a:ext cx="9019304" cy="864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3C4BA-395B-EE40-893B-11B604CF7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6263" y="6453137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1" r:id="rId3"/>
    <p:sldLayoutId id="2147483702" r:id="rId4"/>
    <p:sldLayoutId id="2147483703" r:id="rId5"/>
    <p:sldLayoutId id="214748374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20" userDrawn="1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79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4968">
          <p15:clr>
            <a:srgbClr val="F26B43"/>
          </p15:clr>
        </p15:guide>
        <p15:guide id="9" pos="51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2F2E2FF-71E5-6E4D-8077-61387D298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6263" y="6453137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4" r:id="rId2"/>
    <p:sldLayoutId id="2147483725" r:id="rId3"/>
    <p:sldLayoutId id="2147483726" r:id="rId4"/>
    <p:sldLayoutId id="2147483727" r:id="rId5"/>
    <p:sldLayoutId id="2147483728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 userDrawn="1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9DD9B03D-D917-DE44-AB90-70E9A0F1EE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F308460-2297-D34E-B8A8-B4AE0381910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0580" y="541387"/>
            <a:ext cx="690107" cy="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45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9DD9B03D-D917-DE44-AB90-70E9A0F1EE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45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8.sv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40E4-11B4-4D3C-9622-5F0C80AC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are the UBTs making a difference?*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BCB0-F6F4-4B4A-8E8A-9DA2CD035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059C5-FFDD-BE4D-99B6-956289D43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1C4E80A-A913-2246-908A-9E967D361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54228"/>
              </p:ext>
            </p:extLst>
          </p:nvPr>
        </p:nvGraphicFramePr>
        <p:xfrm>
          <a:off x="619125" y="1257301"/>
          <a:ext cx="7905750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8638467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420154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271662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819693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730410565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658817596"/>
                    </a:ext>
                  </a:extLst>
                </a:gridCol>
              </a:tblGrid>
              <a:tr h="3613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Primary Metric: Engagement</a:t>
                      </a: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 n=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Engagement Index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Improvement from 2018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Leader</a:t>
                      </a:r>
                    </a:p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Improvement from 2018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286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UMMHC </a:t>
                      </a:r>
                      <a:r>
                        <a:rPr lang="en-US" sz="12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(non provider)</a:t>
                      </a:r>
                      <a:endParaRPr lang="en-US" sz="1200" b="0" i="1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7,622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3.95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+ 0.07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82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+ 1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89722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UBTs  </a:t>
                      </a:r>
                      <a:r>
                        <a:rPr lang="en-US" sz="1200" b="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(All)</a:t>
                      </a:r>
                      <a:endParaRPr lang="en-US" sz="1400" b="0" i="1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412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4.11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+ 0.14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+ 4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79260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FE2CDB-6256-FB42-B7AD-8FF9D7E938BF}"/>
              </a:ext>
            </a:extLst>
          </p:cNvPr>
          <p:cNvSpPr/>
          <p:nvPr/>
        </p:nvSpPr>
        <p:spPr>
          <a:xfrm>
            <a:off x="609600" y="2921001"/>
            <a:ext cx="7905749" cy="2705099"/>
          </a:xfrm>
          <a:prstGeom prst="roundRect">
            <a:avLst>
              <a:gd name="adj" fmla="val 620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Where the UBT advantage shows up most strongly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“I am involved in decisions that affect my work.”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“This organization treats employees with respect.”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“Senior management provides a work climate that promotes patient safety.”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“This organization conducts business in an ethical manner.”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“This organization supports me in balancing my work life and personal life.”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“I get the tools and resources I need to provide the best care to our patients.”</a:t>
            </a:r>
          </a:p>
          <a:p>
            <a:pPr marL="4763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B8D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CB61E-2841-B34D-A944-6F7B36E8B59F}"/>
              </a:ext>
            </a:extLst>
          </p:cNvPr>
          <p:cNvSpPr txBox="1"/>
          <p:nvPr/>
        </p:nvSpPr>
        <p:spPr>
          <a:xfrm>
            <a:off x="609599" y="5969000"/>
            <a:ext cx="7905749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From 3/20 PG Caregiver Engagement Survey, UMMHC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E69E69C-A1CE-5949-8AE3-08B08E0CD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34" y="3547534"/>
            <a:ext cx="609977" cy="59801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7A9575-7890-444A-8F37-1D402EBA8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787112" y="4925381"/>
            <a:ext cx="609977" cy="5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8E0D-19F9-47AC-B0AD-C61A11D3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areas have UBT</a:t>
            </a:r>
            <a:r>
              <a:rPr lang="en-US" cap="none" dirty="0"/>
              <a:t>s</a:t>
            </a:r>
            <a:r>
              <a:rPr lang="en-US" dirty="0"/>
              <a:t>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EBE22-0D26-664B-93FB-D691335E8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C3EDAD6-32C7-454A-AB84-5FE64EF840D3}"/>
              </a:ext>
            </a:extLst>
          </p:cNvPr>
          <p:cNvSpPr/>
          <p:nvPr/>
        </p:nvSpPr>
        <p:spPr>
          <a:xfrm>
            <a:off x="609600" y="1301307"/>
            <a:ext cx="3662361" cy="2657475"/>
          </a:xfrm>
          <a:prstGeom prst="roundRect">
            <a:avLst>
              <a:gd name="adj" fmla="val 11450"/>
            </a:avLst>
          </a:prstGeom>
          <a:solidFill>
            <a:schemeClr val="accent3"/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Oncology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Diabetes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Primary Care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Tri River Family Health Center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67 Belmont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Hand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Hahnemann Family Health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Pedi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Ortho Clinic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3BCC9F-6B34-1D44-BC61-70C0DFEC93C0}"/>
              </a:ext>
            </a:extLst>
          </p:cNvPr>
          <p:cNvSpPr/>
          <p:nvPr/>
        </p:nvSpPr>
        <p:spPr>
          <a:xfrm>
            <a:off x="609600" y="4236596"/>
            <a:ext cx="3662361" cy="1738312"/>
          </a:xfrm>
          <a:prstGeom prst="roundRect">
            <a:avLst>
              <a:gd name="adj" fmla="val 16212"/>
            </a:avLst>
          </a:prstGeom>
          <a:solidFill>
            <a:schemeClr val="accent4"/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Nursing Operations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Comm Center (EMS/Lifeflight Dispatch)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Respiratory Therapy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Memorial Emergency Department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F44C79D-8B20-8E4D-873C-2685B0387A8C}"/>
              </a:ext>
            </a:extLst>
          </p:cNvPr>
          <p:cNvSpPr/>
          <p:nvPr/>
        </p:nvSpPr>
        <p:spPr>
          <a:xfrm>
            <a:off x="4533902" y="1301307"/>
            <a:ext cx="3662361" cy="2449513"/>
          </a:xfrm>
          <a:prstGeom prst="roundRect">
            <a:avLst>
              <a:gd name="adj" fmla="val 820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Neurodiagnostic Clinic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Antepartum Ultrasound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Vascular Office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Vascular Lab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Heart and Vascular Interventional Lab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Memorial Cat Scan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Memorial Radiology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University Radiology Scheduling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EBB74A-1A84-C342-A985-1018F3712470}"/>
              </a:ext>
            </a:extLst>
          </p:cNvPr>
          <p:cNvSpPr/>
          <p:nvPr/>
        </p:nvSpPr>
        <p:spPr>
          <a:xfrm>
            <a:off x="4533902" y="3958783"/>
            <a:ext cx="3662361" cy="1263650"/>
          </a:xfrm>
          <a:prstGeom prst="roundRect">
            <a:avLst>
              <a:gd name="adj" fmla="val 2282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Memorial Inpatient Pharmacy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University Prescription Center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Memorial Prescription Center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7E6D34-FBCC-9641-ABC5-96AF9430FD0F}"/>
              </a:ext>
            </a:extLst>
          </p:cNvPr>
          <p:cNvSpPr/>
          <p:nvPr/>
        </p:nvSpPr>
        <p:spPr>
          <a:xfrm>
            <a:off x="4533902" y="5436745"/>
            <a:ext cx="3662361" cy="538164"/>
          </a:xfrm>
          <a:prstGeom prst="roundRect">
            <a:avLst>
              <a:gd name="adj" fmla="val 3289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Single Billing Office</a:t>
            </a:r>
          </a:p>
        </p:txBody>
      </p:sp>
    </p:spTree>
    <p:extLst>
      <p:ext uri="{BB962C8B-B14F-4D97-AF65-F5344CB8AC3E}">
        <p14:creationId xmlns:p14="http://schemas.microsoft.com/office/powerpoint/2010/main" val="3673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1ED223-8E5F-CB43-A97D-54620E17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sequence 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22C3F-551C-4FFD-BAE9-5FD5A1D05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8528E16E-B386-49E1-9547-F883B75E7E8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5147273-2572-41BF-AEEB-18BA2013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61470"/>
              </p:ext>
            </p:extLst>
          </p:nvPr>
        </p:nvGraphicFramePr>
        <p:xfrm>
          <a:off x="594711" y="1137375"/>
          <a:ext cx="76015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Orient co-leads and co-sponsors to UBT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prstClr val="black"/>
                          </a:solidFill>
                          <a:latin typeface="+mn-lt"/>
                        </a:rPr>
                        <a:t>Attend UBT-O for Co-s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547EC7C-56EB-4891-AF4E-45359AB9E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15695"/>
              </p:ext>
            </p:extLst>
          </p:nvPr>
        </p:nvGraphicFramePr>
        <p:xfrm>
          <a:off x="594711" y="1837669"/>
          <a:ext cx="760155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Orient department to UBT model, invite participation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Select date to present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Co-leads prepare to co-present to department (can use Part 1 of this slide deck)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A33D3EA6-40E5-40F7-A41E-ADAD1121D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10331"/>
              </p:ext>
            </p:extLst>
          </p:nvPr>
        </p:nvGraphicFramePr>
        <p:xfrm>
          <a:off x="594711" y="2720843"/>
          <a:ext cx="76015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342900"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Prepare for 1st UBT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Select UBT Committee (make sure it is a diverse representative group of volunteers)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Select time (hopefully a regular biweekly time, can confirm at 1st mtg)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Prep agenda, presentation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D44C9F2C-AF61-4598-9543-F4EBF8571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22898"/>
              </p:ext>
            </p:extLst>
          </p:nvPr>
        </p:nvGraphicFramePr>
        <p:xfrm>
          <a:off x="594711" y="3786897"/>
          <a:ext cx="76015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1st UBTCC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Review dept performance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Confirm regular meeting time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Complete charter (co-leads can pre-populate to save meeting time)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FF0D703-E524-4E0C-BDCA-3EC2682ED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74835"/>
              </p:ext>
            </p:extLst>
          </p:nvPr>
        </p:nvGraphicFramePr>
        <p:xfrm>
          <a:off x="594711" y="4852951"/>
          <a:ext cx="76015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nd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Brainstorm problems to work on, select 2-3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7F9DF127-3E32-4633-8D82-FC5AE270F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82189"/>
              </p:ext>
            </p:extLst>
          </p:nvPr>
        </p:nvGraphicFramePr>
        <p:xfrm>
          <a:off x="594711" y="5553244"/>
          <a:ext cx="76015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3">
                  <a:extLst>
                    <a:ext uri="{9D8B030D-6E8A-4147-A177-3AD203B41FA5}">
                      <a16:colId xmlns:a16="http://schemas.microsoft.com/office/drawing/2014/main" val="459220140"/>
                    </a:ext>
                  </a:extLst>
                </a:gridCol>
                <a:gridCol w="6871239">
                  <a:extLst>
                    <a:ext uri="{9D8B030D-6E8A-4147-A177-3AD203B41FA5}">
                      <a16:colId xmlns:a16="http://schemas.microsoft.com/office/drawing/2014/main" val="5004230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342900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latin typeface="+mj-lt"/>
                        </a:rPr>
                        <a:t>rd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Meeting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19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prstClr val="black"/>
                          </a:solidFill>
                          <a:latin typeface="+mj-lt"/>
                        </a:rPr>
                        <a:t>Discuss 1</a:t>
                      </a:r>
                      <a:r>
                        <a:rPr lang="en-US" sz="1200" baseline="30000" dirty="0">
                          <a:solidFill>
                            <a:prstClr val="black"/>
                          </a:solidFill>
                          <a:latin typeface="+mj-lt"/>
                        </a:rPr>
                        <a:t>st</a:t>
                      </a:r>
                      <a:r>
                        <a:rPr lang="en-US" sz="1200" dirty="0">
                          <a:solidFill>
                            <a:prstClr val="black"/>
                          </a:solidFill>
                          <a:latin typeface="+mj-lt"/>
                        </a:rPr>
                        <a:t> problem.  Strong case for change?  Baseline data?  Root causes?</a:t>
                      </a:r>
                      <a:endParaRPr lang="en-US" sz="1200" kern="1200" dirty="0">
                        <a:solidFill>
                          <a:prstClr val="black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3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7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9EEF86-FE0A-46DE-885D-C594364B5B4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86223" y="150876"/>
          <a:ext cx="8799445" cy="6654897"/>
        </p:xfrm>
        <a:graphic>
          <a:graphicData uri="http://schemas.openxmlformats.org/drawingml/2006/table">
            <a:tbl>
              <a:tblPr/>
              <a:tblGrid>
                <a:gridCol w="897994">
                  <a:extLst>
                    <a:ext uri="{9D8B030D-6E8A-4147-A177-3AD203B41FA5}">
                      <a16:colId xmlns:a16="http://schemas.microsoft.com/office/drawing/2014/main" val="213003781"/>
                    </a:ext>
                  </a:extLst>
                </a:gridCol>
                <a:gridCol w="1534292">
                  <a:extLst>
                    <a:ext uri="{9D8B030D-6E8A-4147-A177-3AD203B41FA5}">
                      <a16:colId xmlns:a16="http://schemas.microsoft.com/office/drawing/2014/main" val="3123198232"/>
                    </a:ext>
                  </a:extLst>
                </a:gridCol>
                <a:gridCol w="1605396">
                  <a:extLst>
                    <a:ext uri="{9D8B030D-6E8A-4147-A177-3AD203B41FA5}">
                      <a16:colId xmlns:a16="http://schemas.microsoft.com/office/drawing/2014/main" val="240803987"/>
                    </a:ext>
                  </a:extLst>
                </a:gridCol>
                <a:gridCol w="1610590">
                  <a:extLst>
                    <a:ext uri="{9D8B030D-6E8A-4147-A177-3AD203B41FA5}">
                      <a16:colId xmlns:a16="http://schemas.microsoft.com/office/drawing/2014/main" val="3167286640"/>
                    </a:ext>
                  </a:extLst>
                </a:gridCol>
                <a:gridCol w="1589810">
                  <a:extLst>
                    <a:ext uri="{9D8B030D-6E8A-4147-A177-3AD203B41FA5}">
                      <a16:colId xmlns:a16="http://schemas.microsoft.com/office/drawing/2014/main" val="4015247308"/>
                    </a:ext>
                  </a:extLst>
                </a:gridCol>
                <a:gridCol w="1561363">
                  <a:extLst>
                    <a:ext uri="{9D8B030D-6E8A-4147-A177-3AD203B41FA5}">
                      <a16:colId xmlns:a16="http://schemas.microsoft.com/office/drawing/2014/main" val="1023613282"/>
                    </a:ext>
                  </a:extLst>
                </a:gridCol>
              </a:tblGrid>
              <a:tr h="311335">
                <a:tc gridSpan="6">
                  <a:txBody>
                    <a:bodyPr/>
                    <a:lstStyle/>
                    <a:p>
                      <a:pPr marL="0" indent="0" algn="ctr" rtl="0" fontAlgn="base">
                        <a:tabLst>
                          <a:tab pos="3535363" algn="l"/>
                        </a:tabLst>
                      </a:pPr>
                      <a:r>
                        <a:rPr lang="en-US" sz="1200" b="1" i="0" spc="25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PATH TO PERFORMANCE:  </a:t>
                      </a:r>
                      <a:r>
                        <a:rPr lang="en-US" sz="1200" b="0" i="0" spc="25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ACTIVITIES, TRAINING &amp; REQUIREMENTS FOR EACH LEVEL</a:t>
                      </a:r>
                      <a:endParaRPr lang="en-US" sz="2400" b="0" i="0" spc="250" baseline="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45720" marR="45720" marT="9144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57901"/>
                  </a:ext>
                </a:extLst>
              </a:tr>
              <a:tr h="505920">
                <a:tc>
                  <a:txBody>
                    <a:bodyPr/>
                    <a:lstStyle/>
                    <a:p>
                      <a:pPr algn="l" rtl="0" fontAlgn="base"/>
                      <a:endParaRPr lang="en-US" sz="900" b="1" i="0" spc="15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9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DIMENSION</a:t>
                      </a:r>
                    </a:p>
                  </a:txBody>
                  <a:tcPr marR="0" marT="13716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1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LAUNCHING</a:t>
                      </a:r>
                      <a:r>
                        <a:rPr lang="en-US" sz="900" b="1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1" i="0" spc="30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2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STABILIZING</a:t>
                      </a:r>
                      <a:r>
                        <a:rPr lang="en-US" sz="900" b="1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1" i="0" spc="30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3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IMPROVING</a:t>
                      </a:r>
                      <a:endParaRPr lang="en-US" sz="900" b="1" i="0" kern="1200" spc="20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4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HIGH-PERFORMING </a:t>
                      </a:r>
                      <a:endParaRPr lang="en-US" sz="2000" b="1" i="0" spc="20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5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HARD-WIRED </a:t>
                      </a: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88256"/>
                  </a:ext>
                </a:extLst>
              </a:tr>
              <a:tr h="556512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Sponsorship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Identify co-sponsors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visibly support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to department (send announcement email, visit,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attend UBT meetings, etc.)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3175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participate in coco meetings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3175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provide input and ongoing guidance on UBT projects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check UBT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Board monthly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regularly ask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about UBT in 1:1s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challenge UBT to work on larger-scale problems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8162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Leadership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Identify co-leads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use PtP tool 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bimonthly coco meetings to advance UBT (ex. from L2-L3)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viewed by department and co-sponsors as jointly leading UBT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Trust is developed such that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meetings can proceed without either co-lead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Trust is developed such that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meetings can proceed without both co-leads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4227"/>
                  </a:ext>
                </a:extLst>
              </a:tr>
              <a:tr h="764069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Training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complete UBT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trained on Innovation Station UBT board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oriented to UBT model 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complete LWB (3 </a:t>
                      </a:r>
                      <a:r>
                        <a:rPr lang="en-US" sz="800" b="0" i="0" dirty="0" err="1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hrs</a:t>
                      </a: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complete Interest-Based Problem-Solving (30 mins)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training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complete LYB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able to orient new UBTC members to Interest-Based Problem-Solving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Majority of UBTC completes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LYB, Standard Work for Respect, and Speed of Trust training</a:t>
                      </a:r>
                    </a:p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complete Leading 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the Speed of Trust and Crucial Conversations training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pursuing LGB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Majority of UBTC members complete some level of </a:t>
                      </a:r>
                      <a:r>
                        <a:rPr lang="en-US" sz="800" b="0" i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DEIB training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6667"/>
                  </a:ext>
                </a:extLst>
              </a:tr>
              <a:tr h="52408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Engagement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SzTx/>
                        <a:buFont typeface="System Font Regular"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Select UBTC members who represent a diverse range of caregivers, department roles and shifts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solicits input from department on potential UBT projects for improvement</a:t>
                      </a:r>
                      <a:endParaRPr lang="en-US" sz="800" b="0" i="0" u="none" strike="noStrike" noProof="0" dirty="0">
                        <a:solidFill>
                          <a:srgbClr val="FF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staff </a:t>
                      </a: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receives regular updates on what UBT is working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 and results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staff feel connected to 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UBT, receive regular updates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 project progress, and are regularly consulted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is primary coordinator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of improvement work across department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35020"/>
                  </a:ext>
                </a:extLst>
              </a:tr>
              <a:tr h="52408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Process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At first UBT meeting, UBTC members choose regular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meeting time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meets regularly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jointly prepare for UBT meetings 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jointly facilitate UBT meetings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seek input from and delegate tasks to UBTC members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able to work through UBTC disagreements using Interest-Based Problem-Solving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 addition to improvement projects, UBT also working to resolve emerging department issues, including staffing/budget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01573"/>
                  </a:ext>
                </a:extLst>
              </a:tr>
              <a:tr h="867847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Use of Tools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Complete UBT Charter and upload to Innovation Station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uses UBT Board on Innovation Station to guide meetings, record activity, update co-sponsors, and record all ideas/projects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work with coach to determine measurement plan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for each project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uses UBT Board to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track projects and metrics,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guide meetings, and update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department</a:t>
                      </a:r>
                      <a:endParaRPr lang="en-US" sz="13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celebrate successes and one another regularly (ex. UMatter Central)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can employ A3 </a:t>
                      </a:r>
                      <a:b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methodology on UBT projects </a:t>
                      </a:r>
                      <a:b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and department-level problems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37209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Goals/ Performance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Orient UBTC members to department-level True North metrics and current performance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SzTx/>
                        <a:buFont typeface="System Font Regular"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proposes at least 1 project for consideration for UMMH Seed Program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selects 2-3 measurable projects related to department goals 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completes two PDSA improvement cycles on at least 2 projects </a:t>
                      </a:r>
                    </a:p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demonstrates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measurable improvement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demonstrates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 measurable and sustained improvements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is impacting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department-level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True North metric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has been nominated at least once for the UMMH Seed Program 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198010"/>
                  </a:ext>
                </a:extLst>
              </a:tr>
              <a:tr h="455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Status</a:t>
                      </a:r>
                    </a:p>
                  </a:txBody>
                  <a:tcPr marR="45720"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1400" b="1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 PROGRESS</a:t>
                      </a: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398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05C26816-B55A-A34D-860F-AF9D65ED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386" y="781499"/>
            <a:ext cx="354842" cy="35484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2F8C28-6B4A-CD41-8B29-661E6C19D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494" y="781499"/>
            <a:ext cx="354842" cy="35484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23ABDBC-D2F3-564C-8FDC-C32DD0616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0890" y="772837"/>
            <a:ext cx="354842" cy="3548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C51E04-9FCF-CD4A-8A61-080C363F6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2164" y="694243"/>
            <a:ext cx="354842" cy="35484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0BC1670-E5CA-7A48-83D1-4EFD1C31A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5350" y="783695"/>
            <a:ext cx="354842" cy="3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CD023ED-0B24-6D4F-9CAB-07A96DD61082}"/>
              </a:ext>
            </a:extLst>
          </p:cNvPr>
          <p:cNvGrpSpPr/>
          <p:nvPr/>
        </p:nvGrpSpPr>
        <p:grpSpPr>
          <a:xfrm>
            <a:off x="217488" y="319088"/>
            <a:ext cx="8750594" cy="6081712"/>
            <a:chOff x="217488" y="319088"/>
            <a:chExt cx="8750594" cy="60817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8876D-DFF8-9E41-8C7D-741804425BFF}"/>
                </a:ext>
              </a:extLst>
            </p:cNvPr>
            <p:cNvSpPr/>
            <p:nvPr/>
          </p:nvSpPr>
          <p:spPr>
            <a:xfrm>
              <a:off x="217488" y="319088"/>
              <a:ext cx="8736012" cy="4261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2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UNIT BASED TEAM CHARTER:  </a:t>
              </a:r>
              <a:r>
                <a:rPr kumimoji="0" lang="en-US" sz="1400" b="0" i="0" u="none" strike="noStrike" kern="1200" cap="none" spc="2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PRIMARY CARE CLINIC</a:t>
              </a:r>
              <a:endParaRPr kumimoji="0" lang="en-US" sz="2800" b="0" i="0" u="none" strike="noStrike" kern="1200" cap="none" spc="2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8B11C8-E7F9-6D49-97D7-CABA1596E7D7}"/>
                </a:ext>
              </a:extLst>
            </p:cNvPr>
            <p:cNvGrpSpPr/>
            <p:nvPr/>
          </p:nvGrpSpPr>
          <p:grpSpPr>
            <a:xfrm>
              <a:off x="217488" y="825500"/>
              <a:ext cx="2631813" cy="2133601"/>
              <a:chOff x="217488" y="825500"/>
              <a:chExt cx="2631813" cy="213360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2CA1ED-891B-B24B-8968-EB5BC7E42C95}"/>
                  </a:ext>
                </a:extLst>
              </p:cNvPr>
              <p:cNvSpPr/>
              <p:nvPr/>
            </p:nvSpPr>
            <p:spPr>
              <a:xfrm>
                <a:off x="217488" y="825501"/>
                <a:ext cx="2631813" cy="213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Ins="18288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 UBT is a collaborative partnership comprised of frontline staff, managers, and clinicians.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In alignment with system, medical group and medical center goals, Our UBT will identify clinical and operation improvement opportunities within our unit and innovate solutions together.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The goal of the UBT is not only to get better results, but to improve how caregivers feel at work by engaging them at a deep level in measurably improving the work itself.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E22ABE-99E8-0647-A4E6-53A649270570}"/>
                  </a:ext>
                </a:extLst>
              </p:cNvPr>
              <p:cNvSpPr/>
              <p:nvPr/>
            </p:nvSpPr>
            <p:spPr>
              <a:xfrm>
                <a:off x="217488" y="825500"/>
                <a:ext cx="2631813" cy="22859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PURPOSE</a:t>
                </a:r>
                <a:endParaRPr kumimoji="0" lang="en-US" sz="1050" b="1" i="0" u="none" strike="noStrike" kern="1200" cap="none" spc="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CFBF37-BAFC-A148-9E51-9139206BFB49}"/>
                </a:ext>
              </a:extLst>
            </p:cNvPr>
            <p:cNvGrpSpPr/>
            <p:nvPr/>
          </p:nvGrpSpPr>
          <p:grpSpPr>
            <a:xfrm>
              <a:off x="2960914" y="825500"/>
              <a:ext cx="1930401" cy="2133601"/>
              <a:chOff x="2960914" y="825500"/>
              <a:chExt cx="1930401" cy="213360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A7B481-62D6-7441-87D3-3C8EC9959511}"/>
                  </a:ext>
                </a:extLst>
              </p:cNvPr>
              <p:cNvSpPr/>
              <p:nvPr/>
            </p:nvSpPr>
            <p:spPr>
              <a:xfrm>
                <a:off x="2960914" y="825501"/>
                <a:ext cx="1930400" cy="213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Working on no more than 2-3 critical areas at a time, the UBT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will improve through running frequent, small, measurable tests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of change in order to make a measurable impact.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The UBT Coordinating Committee will meet regularly to select issues, design experiments, learn and adjust, and track progress.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DD452F-948F-0143-854D-E60EC57E0B11}"/>
                  </a:ext>
                </a:extLst>
              </p:cNvPr>
              <p:cNvSpPr/>
              <p:nvPr/>
            </p:nvSpPr>
            <p:spPr>
              <a:xfrm>
                <a:off x="2960915" y="825500"/>
                <a:ext cx="1930400" cy="2285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METHOD</a:t>
                </a:r>
                <a:endParaRPr kumimoji="0" lang="en-US" sz="1050" b="1" i="0" u="none" strike="noStrike" kern="1200" cap="none" spc="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82E38E-EDA6-974D-9DF4-E47141EE2FBA}"/>
                </a:ext>
              </a:extLst>
            </p:cNvPr>
            <p:cNvGrpSpPr/>
            <p:nvPr/>
          </p:nvGrpSpPr>
          <p:grpSpPr>
            <a:xfrm>
              <a:off x="5002926" y="825500"/>
              <a:ext cx="2042011" cy="3572765"/>
              <a:chOff x="5002926" y="825500"/>
              <a:chExt cx="2042011" cy="357276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5FEA2C-12B7-F845-8B5A-FEE208C77C87}"/>
                  </a:ext>
                </a:extLst>
              </p:cNvPr>
              <p:cNvSpPr/>
              <p:nvPr/>
            </p:nvSpPr>
            <p:spPr>
              <a:xfrm>
                <a:off x="5002928" y="825501"/>
                <a:ext cx="2042005" cy="3572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Co-Leads direct/facilitate improvement work of team, Coordinating Committee meetings, encourage broad participation: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Labor: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Rita Caputo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Management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: Andrea Santiago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Clinician (optional):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______________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Co-Sponsors support the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co-leads, remove barriers, align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work to system goals, focus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not just on results themselves but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how we get results):  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Labor: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Carol H.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Management: 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Shavel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Aldophe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Coach helps UBT use PI tools,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adhere to UBT structure, support learning:  Will Erickson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FD4D40-7CAA-C64F-88FA-5088CCEDF127}"/>
                  </a:ext>
                </a:extLst>
              </p:cNvPr>
              <p:cNvSpPr/>
              <p:nvPr/>
            </p:nvSpPr>
            <p:spPr>
              <a:xfrm>
                <a:off x="5002926" y="825500"/>
                <a:ext cx="2042011" cy="2285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LEADERSHIP ROLE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932FC3-016E-BD4E-B46F-365A5EB79654}"/>
                </a:ext>
              </a:extLst>
            </p:cNvPr>
            <p:cNvGrpSpPr/>
            <p:nvPr/>
          </p:nvGrpSpPr>
          <p:grpSpPr>
            <a:xfrm>
              <a:off x="7156545" y="825500"/>
              <a:ext cx="1811537" cy="3572765"/>
              <a:chOff x="7156545" y="825500"/>
              <a:chExt cx="1811537" cy="357276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E0EF74-BA45-C641-8568-165275240083}"/>
                  </a:ext>
                </a:extLst>
              </p:cNvPr>
              <p:cNvSpPr/>
              <p:nvPr/>
            </p:nvSpPr>
            <p:spPr>
              <a:xfrm>
                <a:off x="7156547" y="825501"/>
                <a:ext cx="1796953" cy="3572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Ins="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Committee (UBTC)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is made up of a broad spectrum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of roles, helps select issues to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focus on and solutions to test,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and helps implement changes: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Dr. J.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Subrarmanian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MD</a:t>
                </a:r>
                <a:endPara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AnnMarie Peterson,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RN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Denise 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Nickish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LPN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Rose Welsh,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ASR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Cathy Cotton,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ASR (PAs)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Diane Bolden,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MOA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Alicia Giroux,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MOA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Kara Goodwin, </a:t>
                </a:r>
                <a:r>
                  <a: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Admin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C9A634-FA4D-2846-898C-BC0DB5C63E33}"/>
                  </a:ext>
                </a:extLst>
              </p:cNvPr>
              <p:cNvSpPr/>
              <p:nvPr/>
            </p:nvSpPr>
            <p:spPr>
              <a:xfrm>
                <a:off x="7156545" y="825500"/>
                <a:ext cx="1811537" cy="2285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 COMMITTEE ROLE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65B341-1B0D-D949-8F46-01E32E115938}"/>
                </a:ext>
              </a:extLst>
            </p:cNvPr>
            <p:cNvGrpSpPr/>
            <p:nvPr/>
          </p:nvGrpSpPr>
          <p:grpSpPr>
            <a:xfrm>
              <a:off x="217488" y="3081528"/>
              <a:ext cx="2631813" cy="3319272"/>
              <a:chOff x="217488" y="3081528"/>
              <a:chExt cx="2631813" cy="331927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92677D-F651-E642-890C-E2B79E9BE82A}"/>
                  </a:ext>
                </a:extLst>
              </p:cNvPr>
              <p:cNvSpPr/>
              <p:nvPr/>
            </p:nvSpPr>
            <p:spPr>
              <a:xfrm>
                <a:off x="217488" y="3081528"/>
                <a:ext cx="2631813" cy="33192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tlCol="0" anchor="t" anchorCtr="0"/>
              <a:lstStyle/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Decisions will be made by consensus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Be on time and present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Follow the agenda, and come prepared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One person talks at a time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Everyone has a voice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Participation equals progress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Respect confidentiality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Listen to understand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Think and talk possibility - ‘what would it take?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All meeting participants will strive to communicate content to rest of dept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_______________________________</a:t>
                </a:r>
              </a:p>
              <a:p>
                <a:pPr marL="171450" marR="0" lvl="0" indent="-17145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_______________________________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2BE0C61-A7B6-C94D-AD43-C6DB2D00B812}"/>
                  </a:ext>
                </a:extLst>
              </p:cNvPr>
              <p:cNvSpPr/>
              <p:nvPr/>
            </p:nvSpPr>
            <p:spPr>
              <a:xfrm>
                <a:off x="217488" y="3081528"/>
                <a:ext cx="2631813" cy="22859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MEETING GROUND RULES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3D37FBC-825C-7742-8E76-6E5DE15FEA60}"/>
                </a:ext>
              </a:extLst>
            </p:cNvPr>
            <p:cNvGrpSpPr/>
            <p:nvPr/>
          </p:nvGrpSpPr>
          <p:grpSpPr>
            <a:xfrm>
              <a:off x="5002926" y="4517135"/>
              <a:ext cx="2042011" cy="1883665"/>
              <a:chOff x="5002926" y="4517135"/>
              <a:chExt cx="2042011" cy="1883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1F482A7-F0BE-2C44-B503-6CF79FE8731D}"/>
                  </a:ext>
                </a:extLst>
              </p:cNvPr>
              <p:cNvSpPr/>
              <p:nvPr/>
            </p:nvSpPr>
            <p:spPr>
              <a:xfrm>
                <a:off x="5002929" y="4517136"/>
                <a:ext cx="2042008" cy="18836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Each UBT should have regularly scheduled UBTC meetings, co-lead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prep meetings, and idea huddles: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UBTC mtg time:  ______________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Co-lead Prep mtg time:   _________</a:t>
                </a:r>
              </a:p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Idea Board huddle time:  _________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76286D7-D246-BE42-AA0B-B09EE0C4603D}"/>
                  </a:ext>
                </a:extLst>
              </p:cNvPr>
              <p:cNvSpPr/>
              <p:nvPr/>
            </p:nvSpPr>
            <p:spPr>
              <a:xfrm>
                <a:off x="5002926" y="4517135"/>
                <a:ext cx="2042005" cy="228599"/>
              </a:xfrm>
              <a:prstGeom prst="rect">
                <a:avLst/>
              </a:prstGeom>
              <a:solidFill>
                <a:srgbClr val="1773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MEETINGS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78533D-2547-5B4F-B34B-B5D52DD8F13B}"/>
                </a:ext>
              </a:extLst>
            </p:cNvPr>
            <p:cNvGrpSpPr/>
            <p:nvPr/>
          </p:nvGrpSpPr>
          <p:grpSpPr>
            <a:xfrm>
              <a:off x="7156543" y="4517135"/>
              <a:ext cx="1796957" cy="1883665"/>
              <a:chOff x="7156543" y="4517135"/>
              <a:chExt cx="1796957" cy="1883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31E4DD-1231-3B4E-B6B9-63AB72CCD3DF}"/>
                  </a:ext>
                </a:extLst>
              </p:cNvPr>
              <p:cNvSpPr/>
              <p:nvPr/>
            </p:nvSpPr>
            <p:spPr>
              <a:xfrm>
                <a:off x="7156551" y="4517135"/>
                <a:ext cx="1796949" cy="1883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Ins="18288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The UBT shall focus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on the work of the unit 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with an eye toward improving the patient and caregiver experience of care.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D5D80C-9AF6-5940-99AB-A0526EA1C733}"/>
                  </a:ext>
                </a:extLst>
              </p:cNvPr>
              <p:cNvSpPr/>
              <p:nvPr/>
            </p:nvSpPr>
            <p:spPr>
              <a:xfrm>
                <a:off x="7156543" y="4517135"/>
                <a:ext cx="1796950" cy="22859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SCOPE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32AA1DC-15B7-B643-B1E6-31B7575AF1D2}"/>
                </a:ext>
              </a:extLst>
            </p:cNvPr>
            <p:cNvGrpSpPr/>
            <p:nvPr/>
          </p:nvGrpSpPr>
          <p:grpSpPr>
            <a:xfrm>
              <a:off x="2946333" y="3081528"/>
              <a:ext cx="1944982" cy="3319272"/>
              <a:chOff x="2946333" y="3081528"/>
              <a:chExt cx="1944982" cy="331927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DEED60-5BE9-3D49-87AC-BF48CA530D57}"/>
                  </a:ext>
                </a:extLst>
              </p:cNvPr>
              <p:cNvSpPr/>
              <p:nvPr/>
            </p:nvSpPr>
            <p:spPr>
              <a:xfrm>
                <a:off x="2960915" y="3081528"/>
                <a:ext cx="1930400" cy="33192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320040" rtlCol="0" anchor="t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7C7E71-896C-FE40-99D4-F2451D7B654F}"/>
                  </a:ext>
                </a:extLst>
              </p:cNvPr>
              <p:cNvSpPr/>
              <p:nvPr/>
            </p:nvSpPr>
            <p:spPr>
              <a:xfrm>
                <a:off x="2960915" y="3081528"/>
                <a:ext cx="1930400" cy="228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bIns="91440" rtlCol="0" anchor="ctr" anchorCtr="0"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878B8D">
                      <a:lumMod val="50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QUARTERLY MEETINGS</a:t>
                </a:r>
              </a:p>
            </p:txBody>
          </p:sp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3E7238FD-E9C5-7F43-8BA0-394AB1BFCF66}"/>
                  </a:ext>
                </a:extLst>
              </p:cNvPr>
              <p:cNvGraphicFramePr/>
              <p:nvPr/>
            </p:nvGraphicFramePr>
            <p:xfrm>
              <a:off x="2946333" y="3429001"/>
              <a:ext cx="1930400" cy="28389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7396BC3-75B8-324C-AE0C-337370ACC8DD}"/>
              </a:ext>
            </a:extLst>
          </p:cNvPr>
          <p:cNvSpPr txBox="1"/>
          <p:nvPr/>
        </p:nvSpPr>
        <p:spPr>
          <a:xfrm>
            <a:off x="7682749" y="6499994"/>
            <a:ext cx="1332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Last update:  11/17/21</a:t>
            </a:r>
          </a:p>
        </p:txBody>
      </p:sp>
    </p:spTree>
    <p:extLst>
      <p:ext uri="{BB962C8B-B14F-4D97-AF65-F5344CB8AC3E}">
        <p14:creationId xmlns:p14="http://schemas.microsoft.com/office/powerpoint/2010/main" val="41636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7880-E93A-4A2F-ABBC-9981E3E0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61" y="3573936"/>
            <a:ext cx="4882200" cy="1809977"/>
          </a:xfrm>
        </p:spPr>
        <p:txBody>
          <a:bodyPr/>
          <a:lstStyle/>
          <a:p>
            <a:r>
              <a:rPr lang="en-US" sz="2400" b="1" dirty="0"/>
              <a:t>Practicing Partnership</a:t>
            </a:r>
            <a:br>
              <a:rPr lang="en-US" sz="2400" dirty="0"/>
            </a:br>
            <a:br>
              <a:rPr lang="en-US" sz="2400" dirty="0"/>
            </a:br>
            <a:r>
              <a:rPr lang="en-US" sz="3200" dirty="0"/>
              <a:t>An Overview of UBTs for ___________ </a:t>
            </a:r>
            <a:r>
              <a:rPr lang="en-US" sz="1800" dirty="0">
                <a:highlight>
                  <a:srgbClr val="FFFF00"/>
                </a:highlight>
              </a:rPr>
              <a:t>(dept.)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1C9E9-7787-654A-BC2F-4003A505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549" y="2476179"/>
            <a:ext cx="2924174" cy="823914"/>
          </a:xfrm>
        </p:spPr>
        <p:txBody>
          <a:bodyPr/>
          <a:lstStyle/>
          <a:p>
            <a:r>
              <a:rPr lang="en-US" dirty="0"/>
              <a:t>February 21, 2022</a:t>
            </a:r>
          </a:p>
        </p:txBody>
      </p:sp>
    </p:spTree>
    <p:extLst>
      <p:ext uri="{BB962C8B-B14F-4D97-AF65-F5344CB8AC3E}">
        <p14:creationId xmlns:p14="http://schemas.microsoft.com/office/powerpoint/2010/main" val="25281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DEB1-0249-48AE-8289-9BDC0236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8317424" cy="728663"/>
          </a:xfrm>
        </p:spPr>
        <p:txBody>
          <a:bodyPr/>
          <a:lstStyle/>
          <a:p>
            <a:r>
              <a:rPr lang="en-US" b="1" dirty="0"/>
              <a:t>thank you</a:t>
            </a:r>
            <a:r>
              <a:rPr lang="en-US" dirty="0"/>
              <a:t> KP!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EAA368-B389-AF49-A42D-969C5AC1F1BC}"/>
              </a:ext>
            </a:extLst>
          </p:cNvPr>
          <p:cNvSpPr/>
          <p:nvPr/>
        </p:nvSpPr>
        <p:spPr>
          <a:xfrm>
            <a:off x="604837" y="1546578"/>
            <a:ext cx="7905749" cy="2562578"/>
          </a:xfrm>
          <a:prstGeom prst="roundRect">
            <a:avLst>
              <a:gd name="adj" fmla="val 6349"/>
            </a:avLst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91440" rtlCol="0" anchor="ctr" anchorCtr="0"/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gratefully acknowledge assistance from the Kaiser Permanente Labor Management Partnership, upon whose materials much of this training’s content is based.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896D-8F97-E349-B0F5-5B9174C42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BB9B8-9952-4143-AE53-E4C07A3D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375"/>
          <a:stretch/>
        </p:blipFill>
        <p:spPr>
          <a:xfrm>
            <a:off x="2502427" y="4455028"/>
            <a:ext cx="4110567" cy="76301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0E9ED06-6318-E54F-BFAF-D4822BA0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64" y="5444884"/>
            <a:ext cx="1840505" cy="446183"/>
          </a:xfrm>
          <a:prstGeom prst="rect">
            <a:avLst/>
          </a:prstGeom>
        </p:spPr>
      </p:pic>
      <p:pic>
        <p:nvPicPr>
          <p:cNvPr id="1026" name="Picture 2" descr="Home - Coalition of Kaiser Permanente Unions">
            <a:extLst>
              <a:ext uri="{FF2B5EF4-FFF2-40B4-BE49-F238E27FC236}">
                <a16:creationId xmlns:a16="http://schemas.microsoft.com/office/drawing/2014/main" id="{B7F761E4-5703-E248-9EE6-149532FE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30" y="5351040"/>
            <a:ext cx="12191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iser-permanente-logo-png-transparent-e1529530831239 - Happy Hope  Foundation">
            <a:extLst>
              <a:ext uri="{FF2B5EF4-FFF2-40B4-BE49-F238E27FC236}">
                <a16:creationId xmlns:a16="http://schemas.microsoft.com/office/drawing/2014/main" id="{DD9553EA-2FAB-2E40-A846-7816E0CEE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02" y="5361117"/>
            <a:ext cx="1868557" cy="6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4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DEB1-0249-48AE-8289-9BDC0236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is a unit based team (UBT)?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342EE-D4F4-A746-8E1D-5D226AA6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9F8B5-AAE2-1745-8D7E-2632A1D2F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EAA368-B389-AF49-A42D-969C5AC1F1BC}"/>
              </a:ext>
            </a:extLst>
          </p:cNvPr>
          <p:cNvSpPr/>
          <p:nvPr/>
        </p:nvSpPr>
        <p:spPr>
          <a:xfrm>
            <a:off x="609600" y="1536700"/>
            <a:ext cx="7905749" cy="2678839"/>
          </a:xfrm>
          <a:prstGeom prst="roundRect">
            <a:avLst>
              <a:gd name="adj" fmla="val 612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 anchorCtr="0"/>
          <a:lstStyle/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Department level improvement system</a:t>
            </a:r>
          </a:p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Co-sponsored by Sr Director and SHARE organizer</a:t>
            </a:r>
          </a:p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Co-led by manager and frontline caregiver</a:t>
            </a:r>
          </a:p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Work 2-3 issues at a time using Lean methods</a:t>
            </a:r>
          </a:p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Complement (but don’t replace) Idea Boards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Decide by consensus, using interest-based problem-solving methods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30C15-A992-AF48-B8BF-E6E1E23FB5F2}"/>
              </a:ext>
            </a:extLst>
          </p:cNvPr>
          <p:cNvGrpSpPr/>
          <p:nvPr/>
        </p:nvGrpSpPr>
        <p:grpSpPr>
          <a:xfrm>
            <a:off x="628650" y="4432515"/>
            <a:ext cx="7905749" cy="1777785"/>
            <a:chOff x="628650" y="4432515"/>
            <a:chExt cx="7905749" cy="177778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8DC68A-660C-FC49-BC3B-4C7FBBD17732}"/>
                </a:ext>
              </a:extLst>
            </p:cNvPr>
            <p:cNvSpPr/>
            <p:nvPr/>
          </p:nvSpPr>
          <p:spPr>
            <a:xfrm>
              <a:off x="628650" y="4432515"/>
              <a:ext cx="7905749" cy="1777785"/>
            </a:xfrm>
            <a:prstGeom prst="roundRect">
              <a:avLst>
                <a:gd name="adj" fmla="val 13650"/>
              </a:avLst>
            </a:prstGeom>
            <a:solidFill>
              <a:schemeClr val="tx1"/>
            </a:solidFill>
            <a:ln w="88900"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182880" bIns="91440" rtlCol="0" anchor="ctr" anchorCtr="0"/>
            <a:lstStyle/>
            <a:p>
              <a:pPr marL="290513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We test for consensus by asking 3 questions:</a:t>
              </a:r>
            </a:p>
            <a:p>
              <a:pPr marL="635000" marR="0" lvl="0" indent="-357188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Has everyone been heard?</a:t>
              </a:r>
            </a:p>
            <a:p>
              <a:pPr marL="635000" marR="0" lvl="0" indent="-357188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Can everyone live with this decision?</a:t>
              </a:r>
            </a:p>
            <a:p>
              <a:pPr marL="635000" marR="0" lvl="0" indent="-357188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Will everyone actively support this decision outside this room?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8091A28-F733-1E4F-B781-D4CFF2F3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3511" y="4711377"/>
              <a:ext cx="1219846" cy="1219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0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3DFF-AA71-484D-8568-35159937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a UBT IS </a:t>
            </a:r>
            <a:r>
              <a:rPr lang="en-US" b="1" dirty="0"/>
              <a:t>not</a:t>
            </a:r>
            <a:r>
              <a:rPr lang="en-US" dirty="0"/>
              <a:t>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62792-DD51-4E9A-BEEA-56AA9323B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8528E16E-B386-49E1-9547-F883B75E7E8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2FB62BFF-300D-4235-9A92-BB37F9599F12}"/>
              </a:ext>
            </a:extLst>
          </p:cNvPr>
          <p:cNvSpPr/>
          <p:nvPr/>
        </p:nvSpPr>
        <p:spPr>
          <a:xfrm>
            <a:off x="619126" y="1337524"/>
            <a:ext cx="7905749" cy="4438587"/>
          </a:xfrm>
          <a:prstGeom prst="roundRect">
            <a:avLst>
              <a:gd name="adj" fmla="val 327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889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 anchorCtr="0"/>
          <a:lstStyle/>
          <a:p>
            <a:pPr marL="290513" marR="0" lvl="0" indent="-290513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 quick fix that will make everything better without</a:t>
            </a:r>
            <a:b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collective effort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Use of the word “team” without actual teamwork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 requirement that everyone participate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 vehicle for finger-pointing and blame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 substitute for the problem-solving process or collective bargaining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An exclusive initiative (all members of work unit are included</a:t>
            </a:r>
            <a:b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and welcome)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An endless debate over what to do</a:t>
            </a:r>
          </a:p>
          <a:p>
            <a:pPr marL="290513" indent="-29051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878B8D">
                    <a:lumMod val="75000"/>
                  </a:srgbClr>
                </a:solidFill>
                <a:latin typeface="Arial" panose="020B0604020202020204"/>
                <a:cs typeface="Times New Roman" panose="02020603050405020304" pitchFamily="18" charset="0"/>
              </a:rPr>
              <a:t>A flavor of the month initiative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131CDFE-BE7B-4AFC-BEC2-DF7AF935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62756" y="1702778"/>
            <a:ext cx="1140011" cy="11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B28E6A-3FDE-944E-A677-578FE74B3BA9}"/>
              </a:ext>
            </a:extLst>
          </p:cNvPr>
          <p:cNvGrpSpPr/>
          <p:nvPr/>
        </p:nvGrpSpPr>
        <p:grpSpPr>
          <a:xfrm>
            <a:off x="609600" y="1377616"/>
            <a:ext cx="7924799" cy="4687792"/>
            <a:chOff x="609600" y="1377616"/>
            <a:chExt cx="7924799" cy="468779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2BBD7F-CAB3-E145-B3A0-9833F7C8C7A4}"/>
                </a:ext>
              </a:extLst>
            </p:cNvPr>
            <p:cNvGrpSpPr/>
            <p:nvPr/>
          </p:nvGrpSpPr>
          <p:grpSpPr>
            <a:xfrm>
              <a:off x="609600" y="1377616"/>
              <a:ext cx="4304698" cy="4687792"/>
              <a:chOff x="609600" y="1535433"/>
              <a:chExt cx="4304698" cy="4687792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8213958-8620-2646-BBBB-927712B81176}"/>
                  </a:ext>
                </a:extLst>
              </p:cNvPr>
              <p:cNvSpPr/>
              <p:nvPr/>
            </p:nvSpPr>
            <p:spPr>
              <a:xfrm>
                <a:off x="609601" y="1535433"/>
                <a:ext cx="4190398" cy="4687792"/>
              </a:xfrm>
              <a:prstGeom prst="roundRect">
                <a:avLst>
                  <a:gd name="adj" fmla="val 634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88900" dir="270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274320" rIns="182880" rtlCol="0" anchor="t" anchorCtr="0"/>
              <a:lstStyle/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8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4DE2D6D-7BB8-F541-AB6C-D0F976FA987A}"/>
                  </a:ext>
                </a:extLst>
              </p:cNvPr>
              <p:cNvGrpSpPr/>
              <p:nvPr/>
            </p:nvGrpSpPr>
            <p:grpSpPr>
              <a:xfrm>
                <a:off x="609600" y="2550274"/>
                <a:ext cx="4304698" cy="2516374"/>
                <a:chOff x="449948" y="2883588"/>
                <a:chExt cx="5242514" cy="2556456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03417EB-B5C3-FF47-9911-F8F7BC8E7A7A}"/>
                    </a:ext>
                  </a:extLst>
                </p:cNvPr>
                <p:cNvCxnSpPr/>
                <p:nvPr/>
              </p:nvCxnSpPr>
              <p:spPr>
                <a:xfrm>
                  <a:off x="449948" y="2883588"/>
                  <a:ext cx="524251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5DCCA6B-95F9-3749-9D53-8DF434A9979F}"/>
                    </a:ext>
                  </a:extLst>
                </p:cNvPr>
                <p:cNvCxnSpPr/>
                <p:nvPr/>
              </p:nvCxnSpPr>
              <p:spPr>
                <a:xfrm>
                  <a:off x="449948" y="3942875"/>
                  <a:ext cx="524251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B6C5331-711C-5946-8941-6921F5011E41}"/>
                    </a:ext>
                  </a:extLst>
                </p:cNvPr>
                <p:cNvCxnSpPr/>
                <p:nvPr/>
              </p:nvCxnSpPr>
              <p:spPr>
                <a:xfrm>
                  <a:off x="449948" y="5440044"/>
                  <a:ext cx="524251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3A05211-2D9F-3847-850B-6AF0CC2A560C}"/>
                  </a:ext>
                </a:extLst>
              </p:cNvPr>
              <p:cNvGrpSpPr/>
              <p:nvPr/>
            </p:nvGrpSpPr>
            <p:grpSpPr>
              <a:xfrm>
                <a:off x="841788" y="1690231"/>
                <a:ext cx="3749496" cy="727602"/>
                <a:chOff x="747977" y="1786835"/>
                <a:chExt cx="3749496" cy="91528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id="{B6C17A08-4E01-7444-8DDD-72A37DF42589}"/>
                    </a:ext>
                  </a:extLst>
                </p:cNvPr>
                <p:cNvSpPr/>
                <p:nvPr/>
              </p:nvSpPr>
              <p:spPr>
                <a:xfrm>
                  <a:off x="747977" y="1786835"/>
                  <a:ext cx="1687946" cy="915280"/>
                </a:xfrm>
                <a:prstGeom prst="hexagon">
                  <a:avLst/>
                </a:prstGeom>
                <a:grpFill/>
                <a:ln w="25400" cap="rnd">
                  <a:noFill/>
                </a:ln>
              </p:spPr>
              <p:txBody>
                <a:bodyPr wrap="square" lIns="0" rIns="0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LABOR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CO-SPONSOR</a:t>
                  </a:r>
                </a:p>
              </p:txBody>
            </p:sp>
            <p:sp>
              <p:nvSpPr>
                <p:cNvPr id="59" name="Hexagon 58">
                  <a:extLst>
                    <a:ext uri="{FF2B5EF4-FFF2-40B4-BE49-F238E27FC236}">
                      <a16:creationId xmlns:a16="http://schemas.microsoft.com/office/drawing/2014/main" id="{CFC146CC-399E-5F4A-9ABA-32AB2586BA8E}"/>
                    </a:ext>
                  </a:extLst>
                </p:cNvPr>
                <p:cNvSpPr/>
                <p:nvPr/>
              </p:nvSpPr>
              <p:spPr>
                <a:xfrm>
                  <a:off x="2809527" y="1786835"/>
                  <a:ext cx="1687946" cy="915280"/>
                </a:xfrm>
                <a:prstGeom prst="hexagon">
                  <a:avLst/>
                </a:prstGeom>
                <a:grpFill/>
                <a:ln w="25400" cap="rnd">
                  <a:noFill/>
                </a:ln>
              </p:spPr>
              <p:txBody>
                <a:bodyPr wrap="square" lIns="0" rIns="0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MGMT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CO-SPONSOR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EF44B99-BA0A-9641-8333-79158771A09E}"/>
                  </a:ext>
                </a:extLst>
              </p:cNvPr>
              <p:cNvGrpSpPr/>
              <p:nvPr/>
            </p:nvGrpSpPr>
            <p:grpSpPr>
              <a:xfrm>
                <a:off x="1848355" y="2642910"/>
                <a:ext cx="1712890" cy="786089"/>
                <a:chOff x="1821952" y="2990847"/>
                <a:chExt cx="1712890" cy="79861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56" name="Triangle 55">
                  <a:extLst>
                    <a:ext uri="{FF2B5EF4-FFF2-40B4-BE49-F238E27FC236}">
                      <a16:creationId xmlns:a16="http://schemas.microsoft.com/office/drawing/2014/main" id="{CBBFFEE0-B260-614F-9DFC-5CF7D6F2D5F9}"/>
                    </a:ext>
                  </a:extLst>
                </p:cNvPr>
                <p:cNvSpPr/>
                <p:nvPr/>
              </p:nvSpPr>
              <p:spPr>
                <a:xfrm rot="10800000" flipV="1">
                  <a:off x="1943689" y="2990847"/>
                  <a:ext cx="1469413" cy="798610"/>
                </a:xfrm>
                <a:prstGeom prst="triangle">
                  <a:avLst/>
                </a:prstGeom>
                <a:grpFill/>
                <a:ln w="25400" cap="rnd">
                  <a:noFill/>
                </a:ln>
              </p:spPr>
              <p:txBody>
                <a:bodyPr vert="horz" wrap="square" rtlCol="0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78D3533-F13B-8C44-B161-E0B0FA2B1665}"/>
                    </a:ext>
                  </a:extLst>
                </p:cNvPr>
                <p:cNvSpPr txBox="1"/>
                <p:nvPr/>
              </p:nvSpPr>
              <p:spPr>
                <a:xfrm>
                  <a:off x="1821952" y="3423532"/>
                  <a:ext cx="1712890" cy="2814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COACH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20E1063-DF8F-FA43-9588-27EF4EE04117}"/>
                  </a:ext>
                </a:extLst>
              </p:cNvPr>
              <p:cNvGrpSpPr/>
              <p:nvPr/>
            </p:nvGrpSpPr>
            <p:grpSpPr>
              <a:xfrm>
                <a:off x="841788" y="3944157"/>
                <a:ext cx="3749496" cy="786096"/>
                <a:chOff x="683982" y="4311791"/>
                <a:chExt cx="4104744" cy="798617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3D32D0E8-7149-4F47-AF61-132D67CCE693}"/>
                    </a:ext>
                  </a:extLst>
                </p:cNvPr>
                <p:cNvSpPr/>
                <p:nvPr/>
              </p:nvSpPr>
              <p:spPr>
                <a:xfrm>
                  <a:off x="683982" y="4311791"/>
                  <a:ext cx="1198552" cy="798617"/>
                </a:xfrm>
                <a:prstGeom prst="roundRect">
                  <a:avLst>
                    <a:gd name="adj" fmla="val 10216"/>
                  </a:avLst>
                </a:prstGeom>
                <a:grpFill/>
                <a:ln w="25400" cap="rnd"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LABOR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CO-LEAD</a:t>
                  </a:r>
                </a:p>
              </p:txBody>
            </p:sp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8468B28C-3183-5743-84AF-B1446DCDB6FB}"/>
                    </a:ext>
                  </a:extLst>
                </p:cNvPr>
                <p:cNvSpPr/>
                <p:nvPr/>
              </p:nvSpPr>
              <p:spPr>
                <a:xfrm>
                  <a:off x="3590174" y="4311791"/>
                  <a:ext cx="1198552" cy="798617"/>
                </a:xfrm>
                <a:prstGeom prst="roundRect">
                  <a:avLst>
                    <a:gd name="adj" fmla="val 10216"/>
                  </a:avLst>
                </a:prstGeom>
                <a:grpFill/>
                <a:ln w="25400" cap="rnd">
                  <a:noFill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MGMT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CO-LEAD</a:t>
                  </a:r>
                </a:p>
              </p:txBody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511EDA22-343A-B946-9341-91C584800601}"/>
                    </a:ext>
                  </a:extLst>
                </p:cNvPr>
                <p:cNvSpPr/>
                <p:nvPr/>
              </p:nvSpPr>
              <p:spPr>
                <a:xfrm>
                  <a:off x="2137078" y="4311791"/>
                  <a:ext cx="1198552" cy="798617"/>
                </a:xfrm>
                <a:prstGeom prst="roundRect">
                  <a:avLst>
                    <a:gd name="adj" fmla="val 10216"/>
                  </a:avLst>
                </a:prstGeom>
                <a:grpFill/>
                <a:ln w="25400" cap="rnd">
                  <a:noFill/>
                  <a:prstDash val="sysDash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CLINICIAN</a:t>
                  </a:r>
                  <a:b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Open Sans Semibold" panose="020B0606030504020204" pitchFamily="34" charset="0"/>
                      <a:cs typeface="Open Sans Semibold" panose="020B0606030504020204" pitchFamily="34" charset="0"/>
                    </a:rPr>
                    <a:t>CO-LEAD</a:t>
                  </a:r>
                </a:p>
              </p:txBody>
            </p:sp>
          </p:grp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59A32EF7-43F7-C14E-A478-22C45B527EE7}"/>
                  </a:ext>
                </a:extLst>
              </p:cNvPr>
              <p:cNvSpPr/>
              <p:nvPr/>
            </p:nvSpPr>
            <p:spPr>
              <a:xfrm>
                <a:off x="841788" y="5304948"/>
                <a:ext cx="3838880" cy="634295"/>
              </a:xfrm>
              <a:prstGeom prst="roundRect">
                <a:avLst>
                  <a:gd name="adj" fmla="val 18696"/>
                </a:avLst>
              </a:prstGeom>
              <a:solidFill>
                <a:schemeClr val="bg1">
                  <a:lumMod val="85000"/>
                </a:schemeClr>
              </a:solidFill>
              <a:ln w="25400" cap="rnd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UBT COMMITTEE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674ED3-14C3-734B-8748-CA7403C8016E}"/>
                </a:ext>
              </a:extLst>
            </p:cNvPr>
            <p:cNvSpPr txBox="1"/>
            <p:nvPr/>
          </p:nvSpPr>
          <p:spPr>
            <a:xfrm>
              <a:off x="4800000" y="1658188"/>
              <a:ext cx="3734399" cy="514869"/>
            </a:xfrm>
            <a:prstGeom prst="rect">
              <a:avLst/>
            </a:prstGeom>
            <a:noFill/>
          </p:spPr>
          <p:txBody>
            <a:bodyPr wrap="square" lIns="274320" rtlCol="0">
              <a:noAutofit/>
            </a:bodyPr>
            <a:lstStyle/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Model the Partnership to co-leads and UBT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Align UBT aims with organizational priorities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3C15D9-E8BF-8E49-93B7-4D226A0C9D5F}"/>
                </a:ext>
              </a:extLst>
            </p:cNvPr>
            <p:cNvSpPr txBox="1"/>
            <p:nvPr/>
          </p:nvSpPr>
          <p:spPr>
            <a:xfrm>
              <a:off x="4799999" y="2485797"/>
              <a:ext cx="3715351" cy="884858"/>
            </a:xfrm>
            <a:prstGeom prst="rect">
              <a:avLst/>
            </a:prstGeom>
            <a:noFill/>
          </p:spPr>
          <p:txBody>
            <a:bodyPr wrap="square" lIns="274320" rtlCol="0">
              <a:noAutofit/>
            </a:bodyPr>
            <a:lstStyle/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Support UBT development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Train co-leads and co-sponsors in UBT model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Encourage behaviors consistent with model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Advise on Lean problem-solving methodologies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Open Sans Semibold" panose="020B0606030504020204" pitchFamily="34" charset="0"/>
                <a:cs typeface="Open Sans Semibold" panose="020B06060305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BB4EED-A2FA-1E4B-B1FE-0D0A84AA82B2}"/>
                </a:ext>
              </a:extLst>
            </p:cNvPr>
            <p:cNvSpPr txBox="1"/>
            <p:nvPr/>
          </p:nvSpPr>
          <p:spPr>
            <a:xfrm>
              <a:off x="4800001" y="3550110"/>
              <a:ext cx="3715350" cy="1223412"/>
            </a:xfrm>
            <a:prstGeom prst="rect">
              <a:avLst/>
            </a:prstGeom>
            <a:noFill/>
          </p:spPr>
          <p:txBody>
            <a:bodyPr wrap="square" lIns="274320" rtlCol="0">
              <a:noAutofit/>
            </a:bodyPr>
            <a:lstStyle/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Lead the UBT equally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Facilitate (and prep for) UBT Committee meetings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Manager role evolves from directing work to mentoring, coaching, leading the dept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Labor co-lead evolves from raising concerns /  representing to participating in/owning solutions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AA9F0C-621E-A84D-B99E-4E52703AE211}"/>
                </a:ext>
              </a:extLst>
            </p:cNvPr>
            <p:cNvSpPr txBox="1"/>
            <p:nvPr/>
          </p:nvSpPr>
          <p:spPr>
            <a:xfrm>
              <a:off x="4800000" y="4972801"/>
              <a:ext cx="3734399" cy="1092607"/>
            </a:xfrm>
            <a:prstGeom prst="rect">
              <a:avLst/>
            </a:prstGeom>
            <a:noFill/>
          </p:spPr>
          <p:txBody>
            <a:bodyPr wrap="square" lIns="274320" rtlCol="0">
              <a:noAutofit/>
            </a:bodyPr>
            <a:lstStyle/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Includes representatives from all shifts/roles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Selects most important problems to work on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Tests ideas and measures results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Decides by consensus</a:t>
              </a:r>
            </a:p>
            <a:p>
              <a:pPr marL="182880" marR="0" lvl="0" indent="-18288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Communicates with broader department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0EFCD13-D762-D448-BD6A-925B4DB0BB3E}"/>
                </a:ext>
              </a:extLst>
            </p:cNvPr>
            <p:cNvGrpSpPr/>
            <p:nvPr/>
          </p:nvGrpSpPr>
          <p:grpSpPr>
            <a:xfrm>
              <a:off x="841788" y="1532414"/>
              <a:ext cx="3749496" cy="727602"/>
              <a:chOff x="747977" y="1786835"/>
              <a:chExt cx="3749496" cy="915280"/>
            </a:xfrm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5C98DA50-27A5-1340-9344-46543B0EA3A9}"/>
                  </a:ext>
                </a:extLst>
              </p:cNvPr>
              <p:cNvSpPr/>
              <p:nvPr/>
            </p:nvSpPr>
            <p:spPr>
              <a:xfrm>
                <a:off x="747977" y="1786835"/>
                <a:ext cx="1687946" cy="915280"/>
              </a:xfrm>
              <a:prstGeom prst="hexagon">
                <a:avLst/>
              </a:prstGeom>
              <a:solidFill>
                <a:schemeClr val="accent1">
                  <a:lumMod val="75000"/>
                </a:schemeClr>
              </a:solidFill>
              <a:ln w="25400" cap="rnd">
                <a:solidFill>
                  <a:schemeClr val="bg1"/>
                </a:solidFill>
              </a:ln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LABOR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CO-SPONSOR</a:t>
                </a:r>
              </a:p>
            </p:txBody>
          </p:sp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A4391FF7-B10D-7745-AD74-97847C829D99}"/>
                  </a:ext>
                </a:extLst>
              </p:cNvPr>
              <p:cNvSpPr/>
              <p:nvPr/>
            </p:nvSpPr>
            <p:spPr>
              <a:xfrm>
                <a:off x="2809527" y="1786835"/>
                <a:ext cx="1687946" cy="915280"/>
              </a:xfrm>
              <a:prstGeom prst="hexagon">
                <a:avLst/>
              </a:prstGeom>
              <a:solidFill>
                <a:schemeClr val="accent6"/>
              </a:solidFill>
              <a:ln w="25400" cap="rnd">
                <a:solidFill>
                  <a:schemeClr val="bg1"/>
                </a:solidFill>
              </a:ln>
            </p:spPr>
            <p:txBody>
              <a:bodyPr wrap="square" lIns="0" rIns="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MGMT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CO-SPONSOR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FCB43B-D612-0542-8B8D-CF6E3D09E8DF}"/>
                </a:ext>
              </a:extLst>
            </p:cNvPr>
            <p:cNvGrpSpPr/>
            <p:nvPr/>
          </p:nvGrpSpPr>
          <p:grpSpPr>
            <a:xfrm>
              <a:off x="1848355" y="2485093"/>
              <a:ext cx="1712890" cy="786089"/>
              <a:chOff x="1821952" y="2990847"/>
              <a:chExt cx="1712890" cy="798610"/>
            </a:xfrm>
          </p:grpSpPr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17845780-E1E2-7545-B031-786BE46DF92A}"/>
                  </a:ext>
                </a:extLst>
              </p:cNvPr>
              <p:cNvSpPr/>
              <p:nvPr/>
            </p:nvSpPr>
            <p:spPr>
              <a:xfrm rot="10800000" flipV="1">
                <a:off x="1943689" y="2990847"/>
                <a:ext cx="1469413" cy="798610"/>
              </a:xfrm>
              <a:prstGeom prst="triangle">
                <a:avLst/>
              </a:prstGeom>
              <a:solidFill>
                <a:schemeClr val="bg1"/>
              </a:solidFill>
              <a:ln w="25400" cap="rnd">
                <a:solidFill>
                  <a:schemeClr val="bg2">
                    <a:lumMod val="75000"/>
                  </a:schemeClr>
                </a:solidFill>
              </a:ln>
            </p:spPr>
            <p:txBody>
              <a:bodyPr vert="horz"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63C578-7A86-8D45-BC15-82B6A60E143D}"/>
                  </a:ext>
                </a:extLst>
              </p:cNvPr>
              <p:cNvSpPr txBox="1"/>
              <p:nvPr/>
            </p:nvSpPr>
            <p:spPr>
              <a:xfrm>
                <a:off x="1821952" y="3423532"/>
                <a:ext cx="1712890" cy="28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78B8D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COACH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335B53-44F0-B243-84A5-B2886DAF6E87}"/>
                </a:ext>
              </a:extLst>
            </p:cNvPr>
            <p:cNvGrpSpPr/>
            <p:nvPr/>
          </p:nvGrpSpPr>
          <p:grpSpPr>
            <a:xfrm>
              <a:off x="841788" y="3786340"/>
              <a:ext cx="3749496" cy="786096"/>
              <a:chOff x="683982" y="4311791"/>
              <a:chExt cx="4104744" cy="798617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6EBBC07-06B3-AC44-BF77-D9C9E29445EB}"/>
                  </a:ext>
                </a:extLst>
              </p:cNvPr>
              <p:cNvSpPr/>
              <p:nvPr/>
            </p:nvSpPr>
            <p:spPr>
              <a:xfrm>
                <a:off x="683982" y="4311791"/>
                <a:ext cx="1198552" cy="798617"/>
              </a:xfrm>
              <a:prstGeom prst="roundRect">
                <a:avLst>
                  <a:gd name="adj" fmla="val 10216"/>
                </a:avLst>
              </a:prstGeom>
              <a:solidFill>
                <a:schemeClr val="accent1">
                  <a:lumMod val="75000"/>
                </a:schemeClr>
              </a:solidFill>
              <a:ln w="25400" cap="rnd">
                <a:solidFill>
                  <a:schemeClr val="bg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LABOR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CO-LEAD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A334453-43C7-6144-84CF-4530F7B01C61}"/>
                  </a:ext>
                </a:extLst>
              </p:cNvPr>
              <p:cNvSpPr/>
              <p:nvPr/>
            </p:nvSpPr>
            <p:spPr>
              <a:xfrm>
                <a:off x="3590174" y="4311791"/>
                <a:ext cx="1198552" cy="798617"/>
              </a:xfrm>
              <a:prstGeom prst="roundRect">
                <a:avLst>
                  <a:gd name="adj" fmla="val 10216"/>
                </a:avLst>
              </a:prstGeom>
              <a:solidFill>
                <a:schemeClr val="accent6"/>
              </a:solidFill>
              <a:ln w="25400" cap="rnd">
                <a:solidFill>
                  <a:schemeClr val="bg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MGMT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CO-LEAD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DB72371-045E-3144-9318-F998C280AB5F}"/>
                  </a:ext>
                </a:extLst>
              </p:cNvPr>
              <p:cNvSpPr/>
              <p:nvPr/>
            </p:nvSpPr>
            <p:spPr>
              <a:xfrm>
                <a:off x="2137078" y="4311791"/>
                <a:ext cx="1198552" cy="798617"/>
              </a:xfrm>
              <a:prstGeom prst="roundRect">
                <a:avLst>
                  <a:gd name="adj" fmla="val 10216"/>
                </a:avLst>
              </a:prstGeom>
              <a:solidFill>
                <a:schemeClr val="accent3"/>
              </a:solidFill>
              <a:ln w="25400" cap="rnd">
                <a:solidFill>
                  <a:schemeClr val="bg1"/>
                </a:solidFill>
                <a:prstDash val="sysDash"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CLINICIAN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Open Sans Semibold" panose="020B0606030504020204" pitchFamily="34" charset="0"/>
                    <a:cs typeface="Open Sans Semibold" panose="020B0606030504020204" pitchFamily="34" charset="0"/>
                  </a:rPr>
                  <a:t>CO-LEAD</a:t>
                </a: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BF409BC-8F82-3B45-87F2-E634A8229C5D}"/>
                </a:ext>
              </a:extLst>
            </p:cNvPr>
            <p:cNvSpPr/>
            <p:nvPr/>
          </p:nvSpPr>
          <p:spPr>
            <a:xfrm>
              <a:off x="841788" y="5147131"/>
              <a:ext cx="3838880" cy="634295"/>
            </a:xfrm>
            <a:prstGeom prst="roundRect">
              <a:avLst>
                <a:gd name="adj" fmla="val 18696"/>
              </a:avLst>
            </a:prstGeom>
            <a:solidFill>
              <a:schemeClr val="tx1"/>
            </a:solidFill>
            <a:ln w="25400" cap="rnd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UBT COMMITTEE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1A7D77-77C2-6548-B9DF-32D307A0D1D3}"/>
                </a:ext>
              </a:extLst>
            </p:cNvPr>
            <p:cNvGrpSpPr/>
            <p:nvPr/>
          </p:nvGrpSpPr>
          <p:grpSpPr>
            <a:xfrm>
              <a:off x="4799999" y="2389834"/>
              <a:ext cx="3715352" cy="2516374"/>
              <a:chOff x="5021949" y="2893041"/>
              <a:chExt cx="4572001" cy="255645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535A961-9515-EA46-B2D8-CBF9B72BFB9C}"/>
                  </a:ext>
                </a:extLst>
              </p:cNvPr>
              <p:cNvCxnSpPr/>
              <p:nvPr/>
            </p:nvCxnSpPr>
            <p:spPr>
              <a:xfrm>
                <a:off x="5021949" y="2893041"/>
                <a:ext cx="4572001" cy="0"/>
              </a:xfrm>
              <a:prstGeom prst="line">
                <a:avLst/>
              </a:prstGeom>
              <a:ln w="28575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220BCC-1807-C047-964D-5DE82F9EFA29}"/>
                  </a:ext>
                </a:extLst>
              </p:cNvPr>
              <p:cNvCxnSpPr/>
              <p:nvPr/>
            </p:nvCxnSpPr>
            <p:spPr>
              <a:xfrm>
                <a:off x="5021949" y="3952328"/>
                <a:ext cx="4572001" cy="0"/>
              </a:xfrm>
              <a:prstGeom prst="line">
                <a:avLst/>
              </a:prstGeom>
              <a:ln w="28575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C745AB0-278F-0542-ACE4-90E0C15764A1}"/>
                  </a:ext>
                </a:extLst>
              </p:cNvPr>
              <p:cNvCxnSpPr/>
              <p:nvPr/>
            </p:nvCxnSpPr>
            <p:spPr>
              <a:xfrm>
                <a:off x="5021949" y="5449497"/>
                <a:ext cx="4572001" cy="0"/>
              </a:xfrm>
              <a:prstGeom prst="line">
                <a:avLst/>
              </a:prstGeom>
              <a:ln w="28575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83FF7E-4F17-854E-B6A7-D7A1AF60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5739"/>
            <a:ext cx="7586663" cy="728662"/>
          </a:xfrm>
          <a:noFill/>
        </p:spPr>
        <p:txBody>
          <a:bodyPr/>
          <a:lstStyle/>
          <a:p>
            <a:r>
              <a:rPr lang="en-US" sz="2500" dirty="0"/>
              <a:t>A UBT is a vehicle for </a:t>
            </a:r>
            <a:r>
              <a:rPr lang="en-US" sz="2500" b="1" dirty="0"/>
              <a:t>process improvement </a:t>
            </a:r>
            <a:r>
              <a:rPr lang="en-US" sz="2500" dirty="0"/>
              <a:t>&amp; </a:t>
            </a:r>
            <a:r>
              <a:rPr lang="en-US" sz="2500" b="1" dirty="0"/>
              <a:t>leadership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79C9A-A3F9-5F40-978A-A04AE9EB6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0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1216-5F3F-4277-9B10-71BA4ADD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</a:t>
            </a:r>
            <a:r>
              <a:rPr lang="en-US" dirty="0"/>
              <a:t> does a UBT work?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357AB7B-8C10-FE48-98BA-7FA8A8E37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1F41D9-10E5-2541-B9D1-D055F6F22538}"/>
              </a:ext>
            </a:extLst>
          </p:cNvPr>
          <p:cNvGrpSpPr/>
          <p:nvPr/>
        </p:nvGrpSpPr>
        <p:grpSpPr>
          <a:xfrm>
            <a:off x="4443448" y="1301314"/>
            <a:ext cx="4071902" cy="1288387"/>
            <a:chOff x="4443448" y="1536700"/>
            <a:chExt cx="4071902" cy="12883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4674D9A-9CFE-5F45-B524-5DE59B3A6F46}"/>
                </a:ext>
              </a:extLst>
            </p:cNvPr>
            <p:cNvSpPr/>
            <p:nvPr/>
          </p:nvSpPr>
          <p:spPr>
            <a:xfrm>
              <a:off x="4443448" y="1536700"/>
              <a:ext cx="4071902" cy="1288387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Most UBTs currently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work two major issues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at a time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A7E7656-BACB-264E-9936-E5F409247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36539" y="1634244"/>
              <a:ext cx="979871" cy="97987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F399D-CB91-D842-AC7F-34C324207CB6}"/>
              </a:ext>
            </a:extLst>
          </p:cNvPr>
          <p:cNvGrpSpPr/>
          <p:nvPr/>
        </p:nvGrpSpPr>
        <p:grpSpPr>
          <a:xfrm>
            <a:off x="4443448" y="2829864"/>
            <a:ext cx="4071902" cy="1288387"/>
            <a:chOff x="4443448" y="3065250"/>
            <a:chExt cx="4071902" cy="128838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6F0348D-1CC9-6245-96A9-D33FAEDD7F4C}"/>
                </a:ext>
              </a:extLst>
            </p:cNvPr>
            <p:cNvSpPr/>
            <p:nvPr/>
          </p:nvSpPr>
          <p:spPr>
            <a:xfrm>
              <a:off x="4443448" y="3065250"/>
              <a:ext cx="4071902" cy="1288387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Co-leads jointly facilitate,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decisions are made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by consensus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5E3DE4C-974A-C54C-B234-9023064B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572000" y="3241539"/>
              <a:ext cx="979871" cy="97987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3617386-363D-B14B-A8B5-B44A181FACBC}"/>
              </a:ext>
            </a:extLst>
          </p:cNvPr>
          <p:cNvGrpSpPr/>
          <p:nvPr/>
        </p:nvGrpSpPr>
        <p:grpSpPr>
          <a:xfrm>
            <a:off x="609600" y="2829864"/>
            <a:ext cx="3560618" cy="1288387"/>
            <a:chOff x="609600" y="3065250"/>
            <a:chExt cx="3560618" cy="128838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89C5CEA-5252-F44E-8FD6-B27400F694A0}"/>
                </a:ext>
              </a:extLst>
            </p:cNvPr>
            <p:cNvSpPr/>
            <p:nvPr/>
          </p:nvSpPr>
          <p:spPr>
            <a:xfrm>
              <a:off x="609600" y="3065250"/>
              <a:ext cx="3560618" cy="1288387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Most meet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30-60 mins every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other week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99C87F2-EDF9-D942-875C-4F68C480C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19530" y="3306344"/>
              <a:ext cx="878104" cy="87810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9F7172-24D3-994F-A704-0E76DD530929}"/>
              </a:ext>
            </a:extLst>
          </p:cNvPr>
          <p:cNvGrpSpPr/>
          <p:nvPr/>
        </p:nvGrpSpPr>
        <p:grpSpPr>
          <a:xfrm>
            <a:off x="4443448" y="4358415"/>
            <a:ext cx="4071902" cy="1616500"/>
            <a:chOff x="4443448" y="4593801"/>
            <a:chExt cx="4071902" cy="16165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11D7237-698F-6341-BC20-43C17470E08D}"/>
                </a:ext>
              </a:extLst>
            </p:cNvPr>
            <p:cNvSpPr/>
            <p:nvPr/>
          </p:nvSpPr>
          <p:spPr>
            <a:xfrm>
              <a:off x="4443448" y="4593801"/>
              <a:ext cx="4071902" cy="1616500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Issues are chosen by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UBT Committee, with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input from co-sponsors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and broader department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F6D4D99-5DF8-0A45-88EE-95F6D9F6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528535" y="4897582"/>
              <a:ext cx="1066800" cy="10668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3B449-B430-6E4B-A535-553718EB6F90}"/>
              </a:ext>
            </a:extLst>
          </p:cNvPr>
          <p:cNvGrpSpPr/>
          <p:nvPr/>
        </p:nvGrpSpPr>
        <p:grpSpPr>
          <a:xfrm>
            <a:off x="609600" y="1301314"/>
            <a:ext cx="3560618" cy="1288387"/>
            <a:chOff x="609600" y="1536700"/>
            <a:chExt cx="3560618" cy="128838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A8B0C6-0E5A-A543-986E-BD99A7141899}"/>
                </a:ext>
              </a:extLst>
            </p:cNvPr>
            <p:cNvSpPr/>
            <p:nvPr/>
          </p:nvSpPr>
          <p:spPr>
            <a:xfrm>
              <a:off x="609600" y="1536700"/>
              <a:ext cx="3560618" cy="1288387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Most UBT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Committees have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stable membership</a:t>
              </a: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E8D9A545-BC7B-C641-B2CA-C53849BB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33385" y="1726926"/>
              <a:ext cx="878104" cy="87810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C9FFFC-CA8F-AD48-AF64-59CE14F1C699}"/>
              </a:ext>
            </a:extLst>
          </p:cNvPr>
          <p:cNvGrpSpPr/>
          <p:nvPr/>
        </p:nvGrpSpPr>
        <p:grpSpPr>
          <a:xfrm>
            <a:off x="609600" y="4358415"/>
            <a:ext cx="3560618" cy="1616500"/>
            <a:chOff x="609600" y="4593801"/>
            <a:chExt cx="3560618" cy="16165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DB62F51-F7E7-2649-80E1-CFB1DBDE267B}"/>
                </a:ext>
              </a:extLst>
            </p:cNvPr>
            <p:cNvSpPr/>
            <p:nvPr/>
          </p:nvSpPr>
          <p:spPr>
            <a:xfrm>
              <a:off x="609600" y="4593801"/>
              <a:ext cx="3560618" cy="1616500"/>
            </a:xfrm>
            <a:prstGeom prst="roundRect">
              <a:avLst>
                <a:gd name="adj" fmla="val 63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720" tIns="91440" rIns="0" bIns="91440" rtlCol="0" anchor="ctr" anchorCtr="0"/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Co-leads meet to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prep on the off week, sometimes with </a:t>
              </a:r>
              <a:b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co-sponsors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8B75933-7732-044F-9272-0AF052028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19530" y="4839212"/>
              <a:ext cx="878104" cy="878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242D502-FAAB-CB4C-BD9D-B163EF225D7B}"/>
              </a:ext>
            </a:extLst>
          </p:cNvPr>
          <p:cNvGrpSpPr/>
          <p:nvPr/>
        </p:nvGrpSpPr>
        <p:grpSpPr>
          <a:xfrm>
            <a:off x="79745" y="1822683"/>
            <a:ext cx="8984511" cy="4401403"/>
            <a:chOff x="519595" y="1756183"/>
            <a:chExt cx="8115937" cy="440140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01B6E45-1874-AF47-9A26-CC22C9585A2F}"/>
                </a:ext>
              </a:extLst>
            </p:cNvPr>
            <p:cNvSpPr/>
            <p:nvPr/>
          </p:nvSpPr>
          <p:spPr>
            <a:xfrm>
              <a:off x="3443189" y="2130426"/>
              <a:ext cx="2306873" cy="36512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" name="Graphic 27">
              <a:extLst>
                <a:ext uri="{FF2B5EF4-FFF2-40B4-BE49-F238E27FC236}">
                  <a16:creationId xmlns:a16="http://schemas.microsoft.com/office/drawing/2014/main" id="{AA9AECB9-D62E-9940-8212-70DD83F91F69}"/>
                </a:ext>
              </a:extLst>
            </p:cNvPr>
            <p:cNvGrpSpPr/>
            <p:nvPr/>
          </p:nvGrpSpPr>
          <p:grpSpPr>
            <a:xfrm>
              <a:off x="519595" y="1756183"/>
              <a:ext cx="8115937" cy="4401403"/>
              <a:chOff x="3615277" y="307148"/>
              <a:chExt cx="6461156" cy="3503984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0DF51CD-EEA7-8746-8CCF-5C04E135A9C9}"/>
                  </a:ext>
                </a:extLst>
              </p:cNvPr>
              <p:cNvSpPr/>
              <p:nvPr/>
            </p:nvSpPr>
            <p:spPr>
              <a:xfrm>
                <a:off x="3615277" y="307148"/>
                <a:ext cx="3195565" cy="3503984"/>
              </a:xfrm>
              <a:custGeom>
                <a:avLst/>
                <a:gdLst>
                  <a:gd name="connsiteX0" fmla="*/ 2383516 w 3195565"/>
                  <a:gd name="connsiteY0" fmla="*/ 1749500 h 3503984"/>
                  <a:gd name="connsiteX1" fmla="*/ 3195565 w 3195565"/>
                  <a:gd name="connsiteY1" fmla="*/ 291583 h 3503984"/>
                  <a:gd name="connsiteX2" fmla="*/ 2057693 w 3195565"/>
                  <a:gd name="connsiteY2" fmla="*/ 0 h 3503984"/>
                  <a:gd name="connsiteX3" fmla="*/ 0 w 3195565"/>
                  <a:gd name="connsiteY3" fmla="*/ 1751992 h 3503984"/>
                  <a:gd name="connsiteX4" fmla="*/ 2057693 w 3195565"/>
                  <a:gd name="connsiteY4" fmla="*/ 3503985 h 3503984"/>
                  <a:gd name="connsiteX5" fmla="*/ 3195565 w 3195565"/>
                  <a:gd name="connsiteY5" fmla="*/ 3212401 h 3503984"/>
                  <a:gd name="connsiteX6" fmla="*/ 2383516 w 3195565"/>
                  <a:gd name="connsiteY6" fmla="*/ 1749500 h 350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565" h="3503984">
                    <a:moveTo>
                      <a:pt x="2383516" y="1749500"/>
                    </a:moveTo>
                    <a:cubicBezTo>
                      <a:pt x="2383516" y="1161349"/>
                      <a:pt x="2701819" y="635502"/>
                      <a:pt x="3195565" y="291583"/>
                    </a:cubicBezTo>
                    <a:cubicBezTo>
                      <a:pt x="2869743" y="107163"/>
                      <a:pt x="2478756" y="0"/>
                      <a:pt x="2057693" y="0"/>
                    </a:cubicBezTo>
                    <a:cubicBezTo>
                      <a:pt x="922328" y="0"/>
                      <a:pt x="0" y="785032"/>
                      <a:pt x="0" y="1751992"/>
                    </a:cubicBezTo>
                    <a:cubicBezTo>
                      <a:pt x="0" y="2718953"/>
                      <a:pt x="922328" y="3503985"/>
                      <a:pt x="2057693" y="3503985"/>
                    </a:cubicBezTo>
                    <a:cubicBezTo>
                      <a:pt x="2478756" y="3503985"/>
                      <a:pt x="2869743" y="3396822"/>
                      <a:pt x="3195565" y="3212401"/>
                    </a:cubicBezTo>
                    <a:cubicBezTo>
                      <a:pt x="2701819" y="2865991"/>
                      <a:pt x="2383516" y="2340144"/>
                      <a:pt x="2383516" y="1749500"/>
                    </a:cubicBezTo>
                    <a:close/>
                  </a:path>
                </a:pathLst>
              </a:custGeom>
              <a:solidFill>
                <a:srgbClr val="D0CCB0"/>
              </a:solidFill>
              <a:ln w="571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05A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6EAD7EE-48C5-9E42-8C2C-0D8BB83D2796}"/>
                  </a:ext>
                </a:extLst>
              </p:cNvPr>
              <p:cNvSpPr/>
              <p:nvPr/>
            </p:nvSpPr>
            <p:spPr>
              <a:xfrm>
                <a:off x="6880868" y="307148"/>
                <a:ext cx="3195565" cy="3499000"/>
              </a:xfrm>
              <a:custGeom>
                <a:avLst/>
                <a:gdLst>
                  <a:gd name="connsiteX0" fmla="*/ 1137872 w 3195565"/>
                  <a:gd name="connsiteY0" fmla="*/ 0 h 3499000"/>
                  <a:gd name="connsiteX1" fmla="*/ 0 w 3195565"/>
                  <a:gd name="connsiteY1" fmla="*/ 291583 h 3499000"/>
                  <a:gd name="connsiteX2" fmla="*/ 812049 w 3195565"/>
                  <a:gd name="connsiteY2" fmla="*/ 1749500 h 3499000"/>
                  <a:gd name="connsiteX3" fmla="*/ 0 w 3195565"/>
                  <a:gd name="connsiteY3" fmla="*/ 3207417 h 3499000"/>
                  <a:gd name="connsiteX4" fmla="*/ 1137872 w 3195565"/>
                  <a:gd name="connsiteY4" fmla="*/ 3499001 h 3499000"/>
                  <a:gd name="connsiteX5" fmla="*/ 3195565 w 3195565"/>
                  <a:gd name="connsiteY5" fmla="*/ 1747008 h 3499000"/>
                  <a:gd name="connsiteX6" fmla="*/ 1137872 w 3195565"/>
                  <a:gd name="connsiteY6" fmla="*/ 0 h 34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565" h="3499000">
                    <a:moveTo>
                      <a:pt x="1137872" y="0"/>
                    </a:moveTo>
                    <a:cubicBezTo>
                      <a:pt x="716809" y="0"/>
                      <a:pt x="325822" y="107163"/>
                      <a:pt x="0" y="291583"/>
                    </a:cubicBezTo>
                    <a:cubicBezTo>
                      <a:pt x="496252" y="635502"/>
                      <a:pt x="812049" y="1161349"/>
                      <a:pt x="812049" y="1749500"/>
                    </a:cubicBezTo>
                    <a:cubicBezTo>
                      <a:pt x="812049" y="2337651"/>
                      <a:pt x="493746" y="2863498"/>
                      <a:pt x="0" y="3207417"/>
                    </a:cubicBezTo>
                    <a:cubicBezTo>
                      <a:pt x="325822" y="3391837"/>
                      <a:pt x="716809" y="3499001"/>
                      <a:pt x="1137872" y="3499001"/>
                    </a:cubicBezTo>
                    <a:cubicBezTo>
                      <a:pt x="2273237" y="3499001"/>
                      <a:pt x="3195565" y="2713968"/>
                      <a:pt x="3195565" y="1747008"/>
                    </a:cubicBezTo>
                    <a:cubicBezTo>
                      <a:pt x="3195565" y="780048"/>
                      <a:pt x="2273237" y="0"/>
                      <a:pt x="1137872" y="0"/>
                    </a:cubicBezTo>
                    <a:close/>
                  </a:path>
                </a:pathLst>
              </a:custGeom>
              <a:solidFill>
                <a:srgbClr val="DFEFEF"/>
              </a:solidFill>
              <a:ln w="571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105A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821FC1-69A4-478D-A713-9C3632971C6C}"/>
                </a:ext>
              </a:extLst>
            </p:cNvPr>
            <p:cNvSpPr txBox="1"/>
            <p:nvPr/>
          </p:nvSpPr>
          <p:spPr>
            <a:xfrm>
              <a:off x="526594" y="2513047"/>
              <a:ext cx="2860776" cy="34701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Work 2-3 projects at a time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Projects are “meaningful,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measurable and actionable”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Projects are larger, with uncertain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root causes and multiple PDSA cycles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Co-led by manager and frontline leader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Co-sponsored by SHARE organizer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and manager’s manager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Utilize UBT Board on Innovation Station</a:t>
              </a:r>
            </a:p>
            <a:p>
              <a:pPr marL="868363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Example: Increase % of our clinic’s pts with Ha1C &gt;9 who receive diabetes education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A8E45C-B0B8-4F8D-9C61-4A080D068182}"/>
                </a:ext>
              </a:extLst>
            </p:cNvPr>
            <p:cNvSpPr txBox="1"/>
            <p:nvPr/>
          </p:nvSpPr>
          <p:spPr>
            <a:xfrm>
              <a:off x="5813060" y="2526725"/>
              <a:ext cx="2519193" cy="3337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Focus is on smaller, more easily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implemented ideas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Can have many ideas in progress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While key dept metrics can be built into idea board to spur ideas, results of most ideas not followed or studied over  multiple PDSA cycles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Utilize Idea Board on Innovation Station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Example: We’ve been running out of washcloths at night on the Unit, </a:t>
              </a:r>
              <a:b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so let’s update the par level </a:t>
              </a:r>
              <a:b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on the linen cart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B03546-9A7F-4D5D-8F58-4A8A400E69F2}"/>
                </a:ext>
              </a:extLst>
            </p:cNvPr>
            <p:cNvSpPr txBox="1"/>
            <p:nvPr/>
          </p:nvSpPr>
          <p:spPr>
            <a:xfrm>
              <a:off x="2672723" y="2060771"/>
              <a:ext cx="69298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UBTs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DB1F3F-2D25-4E1B-B398-383AFB36BB0A}"/>
                </a:ext>
              </a:extLst>
            </p:cNvPr>
            <p:cNvSpPr txBox="1"/>
            <p:nvPr/>
          </p:nvSpPr>
          <p:spPr>
            <a:xfrm>
              <a:off x="5811114" y="2060771"/>
              <a:ext cx="16421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Idea Systems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D0EBDF-10EF-484B-9890-2816550CD85B}"/>
                </a:ext>
              </a:extLst>
            </p:cNvPr>
            <p:cNvSpPr txBox="1"/>
            <p:nvPr/>
          </p:nvSpPr>
          <p:spPr>
            <a:xfrm>
              <a:off x="3791411" y="2218666"/>
              <a:ext cx="1581493" cy="347017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Department-level improvement system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Engage frontline in improving processes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Employ A3 problem-solving (identify problem, investigate root causes, test countermeasures)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Meet regularly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Record progress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D2625F6-23FA-8647-852A-BB08E5D9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</p:spPr>
        <p:txBody>
          <a:bodyPr/>
          <a:lstStyle/>
          <a:p>
            <a:r>
              <a:rPr lang="en-US" dirty="0"/>
              <a:t>What’s the </a:t>
            </a:r>
            <a:r>
              <a:rPr lang="en-US" b="1" dirty="0"/>
              <a:t>difference</a:t>
            </a:r>
            <a:r>
              <a:rPr lang="en-US" dirty="0"/>
              <a:t> between </a:t>
            </a:r>
            <a:br>
              <a:rPr lang="en-US" dirty="0"/>
            </a:br>
            <a:r>
              <a:rPr lang="en-US" dirty="0"/>
              <a:t>a UBT and an idea system?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29F4D-FE11-B54D-8652-F3F084F52914}"/>
              </a:ext>
            </a:extLst>
          </p:cNvPr>
          <p:cNvSpPr txBox="1"/>
          <p:nvPr/>
        </p:nvSpPr>
        <p:spPr>
          <a:xfrm>
            <a:off x="609600" y="1228690"/>
            <a:ext cx="8057206" cy="4686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878B8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UBTs and Idea Systems nest together and complement each other: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FE364-60A9-9C48-8913-80F825897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EFA7-C096-4231-9992-9CEAE74E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kinds</a:t>
            </a:r>
            <a:r>
              <a:rPr lang="en-US" dirty="0"/>
              <a:t> of problems do UBT</a:t>
            </a:r>
            <a:r>
              <a:rPr lang="en-US" cap="none" dirty="0"/>
              <a:t>s</a:t>
            </a:r>
            <a:r>
              <a:rPr lang="en-US" dirty="0"/>
              <a:t> work 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AF4DA-A17B-6344-81E9-F87710224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E4796-A164-EA41-A31B-6C0BDD6C681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26B265-2859-E841-BF1D-D1BBB35146CD}"/>
              </a:ext>
            </a:extLst>
          </p:cNvPr>
          <p:cNvGrpSpPr/>
          <p:nvPr/>
        </p:nvGrpSpPr>
        <p:grpSpPr>
          <a:xfrm>
            <a:off x="609600" y="1536699"/>
            <a:ext cx="3662361" cy="2178051"/>
            <a:chOff x="609600" y="1536699"/>
            <a:chExt cx="3662361" cy="217805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B911236-187C-8748-A18C-D5D66E145B1C}"/>
                </a:ext>
              </a:extLst>
            </p:cNvPr>
            <p:cNvSpPr/>
            <p:nvPr/>
          </p:nvSpPr>
          <p:spPr>
            <a:xfrm>
              <a:off x="609600" y="1536699"/>
              <a:ext cx="3662361" cy="2178051"/>
            </a:xfrm>
            <a:prstGeom prst="roundRect">
              <a:avLst>
                <a:gd name="adj" fmla="val 1145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9144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881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ONCOLOGY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88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SDOH screening new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cancer patients improved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from 58% to 89% from December 2020 to September 2021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F5FF50B-D233-194B-A60F-2E258812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4677" y="1635126"/>
              <a:ext cx="990598" cy="99059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6A9281-D3B7-FB43-82A2-61A94B8B15C0}"/>
              </a:ext>
            </a:extLst>
          </p:cNvPr>
          <p:cNvGrpSpPr/>
          <p:nvPr/>
        </p:nvGrpSpPr>
        <p:grpSpPr>
          <a:xfrm>
            <a:off x="4824413" y="1536699"/>
            <a:ext cx="3662361" cy="2178051"/>
            <a:chOff x="4824413" y="1536699"/>
            <a:chExt cx="3662361" cy="217805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4BE522E-D38B-F545-893A-BC087FE2077E}"/>
                </a:ext>
              </a:extLst>
            </p:cNvPr>
            <p:cNvSpPr/>
            <p:nvPr/>
          </p:nvSpPr>
          <p:spPr>
            <a:xfrm>
              <a:off x="4824413" y="1536699"/>
              <a:ext cx="3662361" cy="2178051"/>
            </a:xfrm>
            <a:prstGeom prst="roundRect">
              <a:avLst>
                <a:gd name="adj" fmla="val 1145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9144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BFBA93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MEMORIAL</a:t>
              </a:r>
              <a:r>
                <a:rPr kumimoji="0" 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rgbClr val="BFBA93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BFBA93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XRAY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BFBA93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Frequent wrong orders from Rheumatology dropped to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almost 0 from July to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September 2021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F8382B5-4AE0-A54D-87F7-B645A0A6F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452361" y="2635884"/>
              <a:ext cx="990598" cy="99059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6C5FAD-4D86-1047-AA9B-82DF680D6102}"/>
              </a:ext>
            </a:extLst>
          </p:cNvPr>
          <p:cNvGrpSpPr/>
          <p:nvPr/>
        </p:nvGrpSpPr>
        <p:grpSpPr>
          <a:xfrm>
            <a:off x="609600" y="4019551"/>
            <a:ext cx="3662361" cy="2190749"/>
            <a:chOff x="609600" y="4019551"/>
            <a:chExt cx="3662361" cy="219074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3928051-BE8A-8648-8E43-82E79B3E7CC1}"/>
                </a:ext>
              </a:extLst>
            </p:cNvPr>
            <p:cNvSpPr/>
            <p:nvPr/>
          </p:nvSpPr>
          <p:spPr>
            <a:xfrm>
              <a:off x="609600" y="4032249"/>
              <a:ext cx="3662361" cy="2178051"/>
            </a:xfrm>
            <a:prstGeom prst="roundRect">
              <a:avLst>
                <a:gd name="adj" fmla="val 1145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9144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A8A1C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HFHC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A8A1C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Improved HC Proxies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on file for 65+ from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37% to 51% from March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to September 2021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1CD3FC9-AA48-0348-9119-82526EDF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059114" y="4019551"/>
              <a:ext cx="1101723" cy="110172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9E2DDF-AAEC-3C4A-A769-9E0384D38583}"/>
              </a:ext>
            </a:extLst>
          </p:cNvPr>
          <p:cNvGrpSpPr/>
          <p:nvPr/>
        </p:nvGrpSpPr>
        <p:grpSpPr>
          <a:xfrm>
            <a:off x="4824413" y="4032249"/>
            <a:ext cx="3662361" cy="2178051"/>
            <a:chOff x="4824413" y="4032249"/>
            <a:chExt cx="3662361" cy="21780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1F4BB8B-4F49-BC44-9D39-36BC89FB8904}"/>
                </a:ext>
              </a:extLst>
            </p:cNvPr>
            <p:cNvSpPr/>
            <p:nvPr/>
          </p:nvSpPr>
          <p:spPr>
            <a:xfrm>
              <a:off x="4824413" y="4032249"/>
              <a:ext cx="3662361" cy="2178051"/>
            </a:xfrm>
            <a:prstGeom prst="roundRect">
              <a:avLst>
                <a:gd name="adj" fmla="val 1145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9144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960263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PRIMARY CARE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60263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Reduced incomplete / expired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pain contracts from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495 to 449 from June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78B8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to November 2021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1F931C1-EB6A-D744-AA88-5304FD4F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402510" y="5121274"/>
              <a:ext cx="990598" cy="990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4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MMH UBT TEMPLATE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3"/>
          </a:solidFill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7066</TotalTime>
  <Words>2101</Words>
  <Application>Microsoft Office PowerPoint</Application>
  <PresentationFormat>On-screen Show (4:3)</PresentationFormat>
  <Paragraphs>302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System Font Regular</vt:lpstr>
      <vt:lpstr>Wingdings</vt:lpstr>
      <vt:lpstr>UMMH UBT TEMPLATE</vt:lpstr>
      <vt:lpstr>LEVEL 1__LAUNCHING</vt:lpstr>
      <vt:lpstr>1_LEVEL 1__LAUNCHING</vt:lpstr>
      <vt:lpstr>2_LEVEL 1__LAUNCHING</vt:lpstr>
      <vt:lpstr>PowerPoint Presentation</vt:lpstr>
      <vt:lpstr>Practicing Partnership  An Overview of UBTs for ___________ (dept.)</vt:lpstr>
      <vt:lpstr>thank you KP!</vt:lpstr>
      <vt:lpstr>What is a unit based team (UBT)?</vt:lpstr>
      <vt:lpstr>Here’s what a UBT IS not...</vt:lpstr>
      <vt:lpstr>A UBT is a vehicle for process improvement &amp; leadership development</vt:lpstr>
      <vt:lpstr>How does a UBT work?</vt:lpstr>
      <vt:lpstr>What’s the difference between  a UBT and an idea system?</vt:lpstr>
      <vt:lpstr>What kinds of problems do UBTs work on?</vt:lpstr>
      <vt:lpstr>But are the UBTs making a difference?*</vt:lpstr>
      <vt:lpstr>Which areas have UBTs now?</vt:lpstr>
      <vt:lpstr>launch sequence next steps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McGurk</dc:creator>
  <cp:lastModifiedBy>Kirk Davis</cp:lastModifiedBy>
  <cp:revision>161</cp:revision>
  <dcterms:created xsi:type="dcterms:W3CDTF">2021-12-07T02:32:55Z</dcterms:created>
  <dcterms:modified xsi:type="dcterms:W3CDTF">2022-07-13T23:20:05Z</dcterms:modified>
</cp:coreProperties>
</file>